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6" r:id="rId5"/>
    <p:sldId id="259" r:id="rId6"/>
    <p:sldId id="267" r:id="rId7"/>
    <p:sldId id="260" r:id="rId8"/>
    <p:sldId id="261" r:id="rId9"/>
    <p:sldId id="262" r:id="rId10"/>
    <p:sldId id="263" r:id="rId11"/>
    <p:sldId id="265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0ED8-3A70-43B6-AA6D-A473B6CCE529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0DB61-1B16-4546-9EBF-992AD77E88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0ED8-3A70-43B6-AA6D-A473B6CCE529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0DB61-1B16-4546-9EBF-992AD77E88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0ED8-3A70-43B6-AA6D-A473B6CCE529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0DB61-1B16-4546-9EBF-992AD77E882E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0ED8-3A70-43B6-AA6D-A473B6CCE529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0DB61-1B16-4546-9EBF-992AD77E882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0ED8-3A70-43B6-AA6D-A473B6CCE529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0DB61-1B16-4546-9EBF-992AD77E88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0ED8-3A70-43B6-AA6D-A473B6CCE529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0DB61-1B16-4546-9EBF-992AD77E882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0ED8-3A70-43B6-AA6D-A473B6CCE529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0DB61-1B16-4546-9EBF-992AD77E88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0ED8-3A70-43B6-AA6D-A473B6CCE529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0DB61-1B16-4546-9EBF-992AD77E88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0ED8-3A70-43B6-AA6D-A473B6CCE529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0DB61-1B16-4546-9EBF-992AD77E88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0ED8-3A70-43B6-AA6D-A473B6CCE529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0DB61-1B16-4546-9EBF-992AD77E882E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0ED8-3A70-43B6-AA6D-A473B6CCE529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0DB61-1B16-4546-9EBF-992AD77E882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0490ED8-3A70-43B6-AA6D-A473B6CCE529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D60DB61-1B16-4546-9EBF-992AD77E882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БЮДЖЕТ ДЛЯ ГРАЖДАН</a:t>
            </a:r>
            <a:br>
              <a:rPr lang="ru-RU" dirty="0" smtClean="0"/>
            </a:br>
            <a:r>
              <a:rPr lang="ru-RU" dirty="0" smtClean="0"/>
              <a:t>по отчету об исполнении бюджета</a:t>
            </a:r>
            <a:br>
              <a:rPr lang="ru-RU" dirty="0" smtClean="0"/>
            </a:br>
            <a:r>
              <a:rPr lang="ru-RU" dirty="0" smtClean="0"/>
              <a:t>муниципального образования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4100" b="1" dirty="0" smtClean="0"/>
              <a:t>Красноярское сельское поселение </a:t>
            </a:r>
            <a:r>
              <a:rPr lang="ru-RU" sz="4100" b="1" dirty="0"/>
              <a:t>К</a:t>
            </a:r>
            <a:r>
              <a:rPr lang="ru-RU" sz="4100" b="1" dirty="0" smtClean="0"/>
              <a:t>ривошеинского района Томской области </a:t>
            </a:r>
          </a:p>
          <a:p>
            <a:r>
              <a:rPr lang="ru-RU" sz="4400" dirty="0" smtClean="0"/>
              <a:t>за 2023 год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71212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1087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034462"/>
              </p:ext>
            </p:extLst>
          </p:nvPr>
        </p:nvGraphicFramePr>
        <p:xfrm>
          <a:off x="1475657" y="3557588"/>
          <a:ext cx="5843513" cy="21393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24313"/>
                <a:gridCol w="1219200"/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сумма (тыс.руб.)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72390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План средств фонда по предупреждению, ликвидации чрезвычайных ситуаций и последствий стихийных бедствий администрации Красноярского сельского поселения на 2023 год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23,0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581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Использование средств фонда по предупреждению, ликвидации чрезвычайных ситуаций и последствий стихийных бедствий администрации Красноярского сельского поселения за  2023 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23,0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% исполнения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641468"/>
              </p:ext>
            </p:extLst>
          </p:nvPr>
        </p:nvGraphicFramePr>
        <p:xfrm>
          <a:off x="1832769" y="1340769"/>
          <a:ext cx="5486400" cy="17164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86400"/>
              </a:tblGrid>
              <a:tr h="11521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ОТЧЕТ</a:t>
                      </a:r>
                      <a:br>
                        <a:rPr lang="ru-RU" sz="1600" u="none" strike="noStrike" dirty="0">
                          <a:effectLst/>
                        </a:rPr>
                      </a:br>
                      <a:r>
                        <a:rPr lang="ru-RU" sz="1600" u="none" strike="noStrike" dirty="0">
                          <a:effectLst/>
                        </a:rPr>
                        <a:t> об использовании средств Фонда по предупреждению, ликвидации чрезвычайных ситуаций и последствий стихийных бедствий Администрации Красноярского сельского поселения за  2023 год</a:t>
                      </a:r>
                      <a:br>
                        <a:rPr lang="ru-RU" sz="1600" u="none" strike="noStrike" dirty="0">
                          <a:effectLst/>
                        </a:rPr>
                      </a:br>
                      <a:r>
                        <a:rPr lang="ru-RU" sz="1600" u="none" strike="noStrike" dirty="0" smtClean="0">
                          <a:effectLst/>
                        </a:rPr>
                        <a:t> средства фонда израсходованы на оказание помощи погорельцам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567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366065"/>
              </p:ext>
            </p:extLst>
          </p:nvPr>
        </p:nvGraphicFramePr>
        <p:xfrm>
          <a:off x="1832769" y="836713"/>
          <a:ext cx="5486400" cy="24482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86400"/>
              </a:tblGrid>
              <a:tr h="24482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 ОТЧЕТ</a:t>
                      </a:r>
                      <a:br>
                        <a:rPr lang="ru-RU" sz="2000" u="none" strike="noStrike" dirty="0">
                          <a:effectLst/>
                        </a:rPr>
                      </a:br>
                      <a:r>
                        <a:rPr lang="ru-RU" sz="2000" u="none" strike="noStrike" dirty="0">
                          <a:effectLst/>
                        </a:rPr>
                        <a:t>об использовании средств Фонда непредвиденных расходов Администрации Красноярского сельского поселения</a:t>
                      </a:r>
                      <a:br>
                        <a:rPr lang="ru-RU" sz="2000" u="none" strike="noStrike" dirty="0">
                          <a:effectLst/>
                        </a:rPr>
                      </a:br>
                      <a:r>
                        <a:rPr lang="ru-RU" sz="2000" u="none" strike="noStrike" dirty="0">
                          <a:effectLst/>
                        </a:rPr>
                        <a:t>за  2023 год</a:t>
                      </a:r>
                      <a:br>
                        <a:rPr lang="ru-RU" sz="2000" u="none" strike="noStrike" dirty="0">
                          <a:effectLst/>
                        </a:rPr>
                      </a:br>
                      <a:r>
                        <a:rPr lang="ru-RU" sz="2000" u="none" strike="noStrike" dirty="0">
                          <a:effectLst/>
                        </a:rPr>
                        <a:t/>
                      </a:r>
                      <a:br>
                        <a:rPr lang="ru-RU" sz="2000" u="none" strike="noStrike" dirty="0">
                          <a:effectLst/>
                        </a:rPr>
                      </a:br>
                      <a:r>
                        <a:rPr lang="ru-RU" sz="2000" u="none" strike="noStrike" dirty="0" smtClean="0">
                          <a:effectLst/>
                        </a:rPr>
                        <a:t>расходы произведены на погребение</a:t>
                      </a:r>
                      <a:r>
                        <a:rPr lang="ru-RU" sz="2000" u="none" strike="noStrike" baseline="0" dirty="0" smtClean="0">
                          <a:effectLst/>
                        </a:rPr>
                        <a:t> невостребованных трупов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452281"/>
              </p:ext>
            </p:extLst>
          </p:nvPr>
        </p:nvGraphicFramePr>
        <p:xfrm>
          <a:off x="827583" y="3729038"/>
          <a:ext cx="7632848" cy="13887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56650"/>
                <a:gridCol w="1776198"/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сумма (тыс.руб.)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9052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План средств фонда непредвиденных расходов администрации Красноярского сельского поселения на 2023 год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24,0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5143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Использование средств фонда непредвиденных расходов администрации Красноярского сельского поселения за  2023 год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24,0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476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% исполнения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9872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 !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74938"/>
            <a:ext cx="6696744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5368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/>
              <a:t>Бюджет для граждан подготовлен Администрацией Красноярского сельского поселения 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/>
              <a:t>Контактная информация: 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/>
              <a:t>636320, Томская область, Кривошеинский р-н, </a:t>
            </a:r>
            <a:r>
              <a:rPr lang="ru-RU" dirty="0" err="1"/>
              <a:t>с.Красный</a:t>
            </a:r>
            <a:r>
              <a:rPr lang="ru-RU" dirty="0"/>
              <a:t> Яр, ул.Советская,60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/>
              <a:t>Тел/факс/ 838-251-31330 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/>
              <a:t>электронная почта: </a:t>
            </a:r>
            <a:r>
              <a:rPr lang="en-US" dirty="0" err="1"/>
              <a:t>krasyar</a:t>
            </a:r>
            <a:r>
              <a:rPr lang="ru-RU" dirty="0"/>
              <a:t>@tomsk.gov.ru интернет-адрес: http://</a:t>
            </a:r>
            <a:r>
              <a:rPr lang="en-US" dirty="0"/>
              <a:t> </a:t>
            </a:r>
            <a:r>
              <a:rPr lang="en-US" dirty="0" err="1"/>
              <a:t>krasyar</a:t>
            </a:r>
            <a:r>
              <a:rPr lang="ru-RU" dirty="0"/>
              <a:t>.tomsk.ru/ </a:t>
            </a:r>
            <a:endParaRPr lang="en-US" dirty="0"/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/>
              <a:t>Глава администрации Красноярского сельского поселения </a:t>
            </a:r>
            <a:r>
              <a:rPr lang="ru-RU" dirty="0" smtClean="0"/>
              <a:t>Дорофеев </a:t>
            </a:r>
            <a:r>
              <a:rPr lang="ru-RU" dirty="0"/>
              <a:t>О</a:t>
            </a:r>
            <a:r>
              <a:rPr lang="ru-RU" dirty="0" smtClean="0"/>
              <a:t>лег </a:t>
            </a:r>
            <a:r>
              <a:rPr lang="ru-RU" dirty="0"/>
              <a:t>В</a:t>
            </a:r>
            <a:r>
              <a:rPr lang="ru-RU" dirty="0" smtClean="0"/>
              <a:t>икторович</a:t>
            </a:r>
            <a:endParaRPr lang="ru-RU" dirty="0"/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/>
              <a:t>Председатель Совета Красноярского сельского поселения </a:t>
            </a:r>
            <a:r>
              <a:rPr lang="ru-RU" dirty="0" smtClean="0"/>
              <a:t>Давидюк </a:t>
            </a:r>
            <a:r>
              <a:rPr lang="ru-RU" dirty="0"/>
              <a:t>О</a:t>
            </a:r>
            <a:r>
              <a:rPr lang="ru-RU" dirty="0" smtClean="0"/>
              <a:t>льга Ивановна</a:t>
            </a:r>
            <a:endParaRPr lang="ru-RU" dirty="0"/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/>
              <a:t>Главный бухгалтер Администрации Красноярского сельского поселения </a:t>
            </a:r>
            <a:r>
              <a:rPr lang="ru-RU" dirty="0" err="1"/>
              <a:t>Косоулина</a:t>
            </a:r>
            <a:r>
              <a:rPr lang="ru-RU" dirty="0"/>
              <a:t>  Елена Петровна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/>
              <a:t>Часы работы: ПН-ПТ, с 9:00 до 13:00, с 14:00 до 17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438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633670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0" y="-1714500"/>
            <a:ext cx="13716000" cy="102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6013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916832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Доходы бюджета за 2023 год всего-13440,8</a:t>
            </a:r>
          </a:p>
          <a:p>
            <a:r>
              <a:rPr lang="ru-RU" dirty="0" smtClean="0"/>
              <a:t>В том числе:</a:t>
            </a:r>
          </a:p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765616"/>
              </p:ext>
            </p:extLst>
          </p:nvPr>
        </p:nvGraphicFramePr>
        <p:xfrm>
          <a:off x="4987797" y="2708920"/>
          <a:ext cx="3816425" cy="53436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8192"/>
                <a:gridCol w="657074"/>
                <a:gridCol w="477053"/>
                <a:gridCol w="477053"/>
                <a:gridCol w="477053"/>
              </a:tblGrid>
              <a:tr h="20519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Наименование показателей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47" marR="4647" marT="46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группа, подгруппа кода вида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47" marR="4647" marT="46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утвержденные бюджетные назначения на 2023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47" marR="4647" marT="46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Поступление доходов фактически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47" marR="4647" marT="46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% исполнения к плану на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47" marR="4647" marT="4647" marB="0" anchor="ctr"/>
                </a:tc>
              </a:tr>
              <a:tr h="929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47" marR="4647" marT="46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47" marR="4647" marT="46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47" marR="4647" marT="46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47" marR="4647" marT="46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47" marR="4647" marT="4647" marB="0" anchor="ctr"/>
                </a:tc>
              </a:tr>
              <a:tr h="21750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Налоговые и неналоговые доходы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</a:rPr>
                        <a:t>100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4052,0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4680,6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115,5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47" marR="4647" marT="4647" marB="0" anchor="b"/>
                </a:tc>
              </a:tr>
              <a:tr h="2556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В т.ч. 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Налоги на прибыль, доходы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47" marR="4647" marT="4647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</a:rPr>
                        <a:t>101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</a:rPr>
                        <a:t>1592,0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1875,2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117,8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47" marR="4647" marT="4647" marB="0" anchor="b"/>
                </a:tc>
              </a:tr>
              <a:tr h="34856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Налоги на товары (работы, услуги), реализуемые на территории Российской Федерации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</a:rPr>
                        <a:t>103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1975,4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2111,9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106,9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47" marR="4647" marT="4647" marB="0" anchor="b"/>
                </a:tc>
              </a:tr>
              <a:tr h="21750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Налоги на имущество, земельный налог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</a:rPr>
                        <a:t>106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</a:rPr>
                        <a:t>379,6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381,3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100,4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47" marR="4647" marT="4647" marB="0" anchor="b"/>
                </a:tc>
              </a:tr>
              <a:tr h="37644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Задолженность и перерасчеты по отмененным налогам, сборам и иным обязательным платежам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</a:rPr>
                        <a:t>109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</a:rPr>
                        <a:t>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#ДЕЛ/0!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47" marR="4647" marT="4647" marB="0" anchor="b"/>
                </a:tc>
              </a:tr>
              <a:tr h="33461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</a:rPr>
                        <a:t>111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</a:rPr>
                        <a:t>105,0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220,9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210,4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47" marR="4647" marT="4647" marB="0" anchor="b"/>
                </a:tc>
              </a:tr>
              <a:tr h="21750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Доходы от продажи материальных и нематериальных активов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</a:rPr>
                        <a:t>114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</a:rPr>
                        <a:t>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#ДЕЛ/0!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47" marR="4647" marT="4647" marB="0" anchor="b"/>
                </a:tc>
              </a:tr>
              <a:tr h="21750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Штрафы, санкции ,возмещение ущерба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116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</a:rPr>
                        <a:t>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91,3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</a:rPr>
                        <a:t>#ДЕЛ/0!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47" marR="4647" marT="4647" marB="0" anchor="b"/>
                </a:tc>
              </a:tr>
              <a:tr h="21750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Безвозмездные поступления 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</a:rPr>
                        <a:t>8760,2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</a:rPr>
                        <a:t>8760,2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100,0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47" marR="4647" marT="4647" marB="0" anchor="b"/>
                </a:tc>
              </a:tr>
              <a:tr h="21750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Безвозмездные поступления от других бюджетов бюджетной системы РФ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202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</a:rPr>
                        <a:t>8760,2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</a:rPr>
                        <a:t>8760,2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100,0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47" marR="4647" marT="4647" marB="0" anchor="b"/>
                </a:tc>
              </a:tr>
              <a:tr h="3952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ВСЕГО ДОХОДОВ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>
                          <a:effectLst/>
                        </a:rPr>
                        <a:t>12812,2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</a:rPr>
                        <a:t>13440,8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47" marR="4647" marT="46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u="none" strike="noStrike" dirty="0">
                          <a:effectLst/>
                        </a:rPr>
                        <a:t>104,9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47" marR="4647" marT="4647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1836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xn----ctbdbguhddd1bbbezgeg9b.xn--p1ai/tinybrowser/fulls/images/biznec/3/ilovepdf_com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404664"/>
            <a:ext cx="9587541" cy="719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88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7704" y="1844824"/>
            <a:ext cx="4180953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Расходы бюджета за 2023 год-13446,69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173461"/>
              </p:ext>
            </p:extLst>
          </p:nvPr>
        </p:nvGraphicFramePr>
        <p:xfrm>
          <a:off x="1259632" y="2285048"/>
          <a:ext cx="7416824" cy="44668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104"/>
                <a:gridCol w="4667504"/>
                <a:gridCol w="350144"/>
                <a:gridCol w="769393"/>
                <a:gridCol w="1027393"/>
                <a:gridCol w="571286"/>
              </a:tblGrid>
              <a:tr h="191101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2852" marR="2852" marT="285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В С Е Г О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52" marR="2852" marT="28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2852" marR="2852" marT="28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13 537,9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2852" marR="2852" marT="28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13 466,9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2852" marR="2852" marT="28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99,48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2852" marR="2852" marT="2852" marB="0" anchor="ctr"/>
                </a:tc>
              </a:tr>
              <a:tr h="122647"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>
                          <a:effectLst/>
                        </a:rPr>
                        <a:t>1</a:t>
                      </a:r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2852" marR="2852" marT="285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Общегосударственные вопросы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2852" marR="2852" marT="285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0100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2852" marR="2852" marT="2852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7 189,0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52" marR="2852" marT="28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7 133,6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52" marR="2852" marT="28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99,23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2852" marR="2852" marT="2852" marB="0" anchor="ctr"/>
                </a:tc>
              </a:tr>
              <a:tr h="1825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2852" marR="2852" marT="285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52" marR="2852" marT="285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0102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2852" marR="2852" marT="2852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979,1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52" marR="2852" marT="28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940,2</a:t>
                      </a:r>
                      <a:endParaRPr lang="ru-RU" sz="1000" b="0" i="1" u="none" strike="noStrike">
                        <a:effectLst/>
                        <a:latin typeface="Times New Roman"/>
                      </a:endParaRPr>
                    </a:p>
                  </a:txBody>
                  <a:tcPr marL="2852" marR="2852" marT="28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96,03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2852" marR="2852" marT="2852" marB="0" anchor="ctr"/>
                </a:tc>
              </a:tr>
              <a:tr h="2452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2852" marR="2852" marT="28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852" marR="2852" marT="285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0103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2852" marR="2852" marT="2852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17,2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52" marR="2852" marT="28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17,2</a:t>
                      </a:r>
                      <a:endParaRPr lang="ru-RU" sz="1000" b="0" i="1" u="none" strike="noStrike">
                        <a:effectLst/>
                        <a:latin typeface="Times New Roman"/>
                      </a:endParaRPr>
                    </a:p>
                  </a:txBody>
                  <a:tcPr marL="2852" marR="2852" marT="28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100,00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2852" marR="2852" marT="2852" marB="0" anchor="ctr"/>
                </a:tc>
              </a:tr>
              <a:tr h="2219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2852" marR="2852" marT="285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52" marR="2852" marT="285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0104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2852" marR="2852" marT="2852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5 628,8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52" marR="2852" marT="28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5 612,3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2852" marR="2852" marT="28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99,71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2852" marR="2852" marT="2852" marB="0" anchor="ctr"/>
                </a:tc>
              </a:tr>
              <a:tr h="114090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2852" marR="2852" marT="285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Другие общегосударственные вопросы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52" marR="2852" marT="285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0113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2852" marR="2852" marT="2852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563,9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52" marR="2852" marT="28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563,9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2852" marR="2852" marT="28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100,00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2852" marR="2852" marT="2852" marB="0" anchor="ctr"/>
                </a:tc>
              </a:tr>
              <a:tr h="105533"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effectLst/>
                        </a:rPr>
                        <a:t>2</a:t>
                      </a:r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2852" marR="2852" marT="285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Национальная оборона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2852" marR="2852" marT="285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0200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2852" marR="2852" marT="2852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498,7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52" marR="2852" marT="28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498,7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52" marR="2852" marT="28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100,00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2852" marR="2852" marT="2852" marB="0" anchor="ctr"/>
                </a:tc>
              </a:tr>
              <a:tr h="103252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2852" marR="2852" marT="285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Мобилизационная и вневойсковая подготовка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852" marR="2852" marT="285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0203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2852" marR="2852" marT="2852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498,7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52" marR="2852" marT="28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498,7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2852" marR="2852" marT="28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100,00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2852" marR="2852" marT="2852" marB="0" anchor="ctr"/>
                </a:tc>
              </a:tr>
              <a:tr h="162578"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effectLst/>
                        </a:rPr>
                        <a:t>3</a:t>
                      </a:r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2852" marR="2852" marT="285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Национальная безопасность и правоохранительная деятельность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2852" marR="2852" marT="285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0300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52" marR="2852" marT="2852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33,7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52" marR="2852" marT="28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33,7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52" marR="2852" marT="28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100,00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2852" marR="2852" marT="2852" marB="0" anchor="ctr"/>
                </a:tc>
              </a:tr>
              <a:tr h="375325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2852" marR="2852" marT="285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852" marR="2852" marT="285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0310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52" marR="2852" marT="2852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33,7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52" marR="2852" marT="28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33,7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2852" marR="2852" marT="28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100,00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2852" marR="2852" marT="2852" marB="0" anchor="ctr"/>
                </a:tc>
              </a:tr>
              <a:tr h="171135"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effectLst/>
                        </a:rPr>
                        <a:t>4</a:t>
                      </a:r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2852" marR="2852" marT="285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Национальная экономика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52" marR="2852" marT="285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0400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52" marR="2852" marT="2852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2 586,8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52" marR="2852" marT="28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2 571,2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52" marR="2852" marT="28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99,40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2852" marR="2852" marT="2852" marB="0" anchor="ctr"/>
                </a:tc>
              </a:tr>
              <a:tr h="162578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2852" marR="2852" marT="285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Дорожное хозяйство (дорожные фонды)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52" marR="2852" marT="285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effectLst/>
                        </a:rPr>
                        <a:t>0409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52" marR="2852" marT="2852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2 486,8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52" marR="2852" marT="28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2 471,2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2852" marR="2852" marT="28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99,37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2852" marR="2852" marT="2852" marB="0" anchor="ctr"/>
                </a:tc>
              </a:tr>
              <a:tr h="151169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2852" marR="2852" marT="285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другие вопросы в области национальной экономики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52" marR="2852" marT="285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0412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52" marR="2852" marT="2852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52" marR="2852" marT="28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100,0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2852" marR="2852" marT="28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100,00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2852" marR="2852" marT="2852" marB="0" anchor="ctr"/>
                </a:tc>
              </a:tr>
              <a:tr h="114090">
                <a:tc>
                  <a:txBody>
                    <a:bodyPr/>
                    <a:lstStyle/>
                    <a:p>
                      <a:pPr algn="r" fontAlgn="t"/>
                      <a:r>
                        <a:rPr lang="ru-RU" sz="500" u="none" strike="noStrike">
                          <a:effectLst/>
                        </a:rPr>
                        <a:t>5</a:t>
                      </a:r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2852" marR="2852" marT="285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Жилищно-коммунальное хозяйство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2852" marR="2852" marT="285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0500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2852" marR="2852" marT="2852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1 711,3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52" marR="2852" marT="28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1 711,3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52" marR="2852" marT="28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100,00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2852" marR="2852" marT="2852" marB="0" anchor="ctr"/>
                </a:tc>
              </a:tr>
              <a:tr h="122647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2852" marR="2852" marT="285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Жилищное хозяйство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2852" marR="2852" marT="285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0501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2852" marR="2852" marT="2852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54,9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52" marR="2852" marT="28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54,9</a:t>
                      </a:r>
                      <a:endParaRPr lang="ru-RU" sz="10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2852" marR="2852" marT="28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100,00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2852" marR="2852" marT="2852" marB="0" anchor="ctr"/>
                </a:tc>
              </a:tr>
              <a:tr h="136908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2852" marR="2852" marT="285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effectLst/>
                        </a:rPr>
                        <a:t>Коммунальное хозяйство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52" marR="2852" marT="285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0502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2852" marR="2852" marT="2852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522,7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52" marR="2852" marT="28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522,7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852" marR="2852" marT="28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100,00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2852" marR="2852" marT="2852" marB="0" anchor="ctr"/>
                </a:tc>
              </a:tr>
              <a:tr h="114090">
                <a:tc>
                  <a:txBody>
                    <a:bodyPr/>
                    <a:lstStyle/>
                    <a:p>
                      <a:pPr algn="l" fontAlgn="t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2852" marR="2852" marT="285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Благоустройство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52" marR="2852" marT="285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0503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2852" marR="2852" marT="2852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1 133,7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52" marR="2852" marT="28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1 133,7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852" marR="2852" marT="28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100,00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2852" marR="2852" marT="2852" marB="0" anchor="ctr"/>
                </a:tc>
              </a:tr>
              <a:tr h="142613"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>
                          <a:effectLst/>
                        </a:rPr>
                        <a:t>6</a:t>
                      </a:r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2852" marR="2852" marT="285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Культура и кинематография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2852" marR="2852" marT="285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0800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2852" marR="2852" marT="2852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692,2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52" marR="2852" marT="28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692,2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52" marR="2852" marT="28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100,00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2852" marR="2852" marT="2852" marB="0" anchor="ctr"/>
                </a:tc>
              </a:tr>
              <a:tr h="1197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2852" marR="2852" marT="285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Культура 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2852" marR="2852" marT="285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0801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2852" marR="2852" marT="2852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692,2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52" marR="2852" marT="28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692,2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852" marR="2852" marT="28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100,00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2852" marR="2852" marT="2852" marB="0" anchor="ctr"/>
                </a:tc>
              </a:tr>
              <a:tr h="134056"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>
                          <a:effectLst/>
                        </a:rPr>
                        <a:t>7</a:t>
                      </a:r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2852" marR="2852" marT="285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Социальная политика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2852" marR="2852" marT="285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1000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2852" marR="2852" marT="2852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173,0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52" marR="2852" marT="28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173,0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52" marR="2852" marT="28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100,00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2852" marR="2852" marT="2852" marB="0" anchor="ctr"/>
                </a:tc>
              </a:tr>
              <a:tr h="1397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2852" marR="2852" marT="285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Социальное обеспечение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2852" marR="2852" marT="285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1003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2852" marR="2852" marT="2852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173,0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52" marR="2852" marT="28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173,0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2852" marR="2852" marT="28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100,00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852" marR="2852" marT="2852" marB="0" anchor="ctr"/>
                </a:tc>
              </a:tr>
              <a:tr h="154022"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u="none" strike="noStrike">
                          <a:effectLst/>
                        </a:rPr>
                        <a:t>8</a:t>
                      </a:r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2852" marR="2852" marT="285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Физическая культура и спорт</a:t>
                      </a:r>
                      <a:endParaRPr lang="ru-RU" sz="10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52" marR="2852" marT="285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1100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2852" marR="2852" marT="2852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653,2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52" marR="2852" marT="28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653,2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52" marR="2852" marT="28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100,00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2852" marR="2852" marT="2852" marB="0" anchor="ctr"/>
                </a:tc>
              </a:tr>
              <a:tr h="1369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u="none" strike="noStrike">
                          <a:effectLst/>
                        </a:rPr>
                        <a:t> </a:t>
                      </a:r>
                      <a:endParaRPr lang="ru-RU" sz="500" b="0" i="0" u="none" strike="noStrike">
                        <a:effectLst/>
                        <a:latin typeface="Times New Roman"/>
                      </a:endParaRPr>
                    </a:p>
                  </a:txBody>
                  <a:tcPr marL="2852" marR="2852" marT="285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Физическая культура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52" marR="2852" marT="285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>
                          <a:effectLst/>
                        </a:rPr>
                        <a:t>1101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2852" marR="2852" marT="2852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653,2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852" marR="2852" marT="28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653,2</a:t>
                      </a:r>
                      <a:endParaRPr lang="ru-RU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2852" marR="2852" marT="285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100,00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852" marR="2852" marT="2852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8110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i.ytimg.com/vi/3ONy9_BP_DE/m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7992888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483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2348880"/>
            <a:ext cx="67687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Отчет</a:t>
            </a:r>
          </a:p>
          <a:p>
            <a:pPr algn="ctr"/>
            <a:r>
              <a:rPr lang="ru-RU" dirty="0" smtClean="0"/>
              <a:t> об источниках финансирования дефицита местного бюджета</a:t>
            </a:r>
          </a:p>
          <a:p>
            <a:pPr algn="ctr"/>
            <a:r>
              <a:rPr lang="ru-RU" dirty="0" smtClean="0"/>
              <a:t>муниципального образования Красноярское сельское поселение по кодам классификации источников финансирования дефицитов за 2023 год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541314"/>
              </p:ext>
            </p:extLst>
          </p:nvPr>
        </p:nvGraphicFramePr>
        <p:xfrm>
          <a:off x="1794669" y="3933057"/>
          <a:ext cx="5562600" cy="26540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8558"/>
                <a:gridCol w="1207607"/>
                <a:gridCol w="2377180"/>
                <a:gridCol w="608558"/>
                <a:gridCol w="760697"/>
              </a:tblGrid>
              <a:tr h="29682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</a:rPr>
                        <a:t>Источники финансирования дефицита бюджета- всего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725,7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26,1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19920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</a:rPr>
                        <a:t>в том числе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9841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</a:rPr>
                        <a:t>Источники внутреннего финансирования местного бюджета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</a:rPr>
                        <a:t>725,7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26,1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19920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из них: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</a:rPr>
                        <a:t> 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607585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903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</a:rPr>
                        <a:t>Исполнительно-распорядительный орган муниципального образования - Администрация Красноярского сельского поселения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</a:rPr>
                        <a:t>725,7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26,1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88456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903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01 05 02 01 10 0000 510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</a:rPr>
                        <a:t>Увеличение прочих остатков денежных средств бюджетов поселений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-12 812,2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</a:rPr>
                        <a:t>-13 440,8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58575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903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01 05 02 01 10 0000 610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Уменьшение прочих остатков денежных средств бюджетов поселений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>
                          <a:effectLst/>
                        </a:rPr>
                        <a:t>13 537,9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u="none" strike="noStrike" dirty="0">
                          <a:effectLst/>
                        </a:rPr>
                        <a:t>13 466,9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344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608947"/>
              </p:ext>
            </p:extLst>
          </p:nvPr>
        </p:nvGraphicFramePr>
        <p:xfrm>
          <a:off x="1547664" y="2708920"/>
          <a:ext cx="5981057" cy="36495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44055"/>
                <a:gridCol w="656167"/>
                <a:gridCol w="656167"/>
                <a:gridCol w="656167"/>
                <a:gridCol w="656167"/>
                <a:gridCol w="656167"/>
                <a:gridCol w="656167"/>
              </a:tblGrid>
              <a:tr h="6515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"Обеспечение пожарной безопасности на территории  Красноярского сельского поселения на 2021-2023 годы"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7964000000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b"/>
                </a:tc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"Комплексное развитие транспортной инфраструктуры муниципального образования Красноярское сельское поселение на 2017-2027 годы"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7965000000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1 877,7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1 862,1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99,2</a:t>
                      </a:r>
                    </a:p>
                  </a:txBody>
                  <a:tcPr marL="9525" marR="9525" marT="9525" marB="0" anchor="b"/>
                </a:tc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 "Комплексное развитие систем коммунальной инфраструктуры Красноярского сельского поселения Кривошеинского района Томской области  на 2021-2025 годы"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796100000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125,3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125,3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b"/>
                </a:tc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"Энергосбережение и повышение энергетической эффективности на территории Красноярского сельского поселения Кривошеинского района Томской области на 2021-2025 годы"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b"/>
                </a:tc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"Комплексного развития социальной инфраструктуры муниципального образования Красноярское сельское поселение Кривошеинского района на 2019-2032 гг."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b"/>
                </a:tc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2 108,7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2 093,1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99,3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47664" y="2132856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Отчет о реализации муниципальных программ за 2023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9276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832769" y="3295650"/>
          <a:ext cx="5486400" cy="2209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/>
                <a:gridCol w="1219200"/>
                <a:gridCol w="1219200"/>
                <a:gridCol w="1219200"/>
              </a:tblGrid>
              <a:tr h="10382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наименование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Остаток на счете на 01.01.2024</a:t>
                      </a:r>
                      <a:br>
                        <a:rPr lang="ru-RU" sz="1200" u="none" strike="noStrike">
                          <a:effectLst/>
                        </a:rPr>
                      </a:br>
                      <a:r>
                        <a:rPr lang="ru-RU" sz="1200" u="none" strike="noStrike">
                          <a:effectLst/>
                        </a:rPr>
                        <a:t>(тыс.руб.)</a:t>
                      </a:r>
                      <a:br>
                        <a:rPr lang="ru-RU" sz="1200" u="none" strike="noStrike">
                          <a:effectLst/>
                        </a:rPr>
                      </a:b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Утверждено в бюджете на  2023</a:t>
                      </a:r>
                      <a:br>
                        <a:rPr lang="ru-RU" sz="1200" u="none" strike="noStrike">
                          <a:effectLst/>
                        </a:rPr>
                      </a:br>
                      <a:r>
                        <a:rPr lang="ru-RU" sz="1200" u="none" strike="noStrike">
                          <a:effectLst/>
                        </a:rPr>
                        <a:t>(тыс.руб.)</a:t>
                      </a:r>
                      <a:br>
                        <a:rPr lang="ru-RU" sz="1200" u="none" strike="noStrike">
                          <a:effectLst/>
                        </a:rPr>
                      </a:br>
                      <a:r>
                        <a:rPr lang="ru-RU" sz="1200" u="none" strike="noStrike">
                          <a:effectLst/>
                        </a:rPr>
                        <a:t/>
                      </a:r>
                      <a:br>
                        <a:rPr lang="ru-RU" sz="1200" u="none" strike="noStrike">
                          <a:effectLst/>
                        </a:rPr>
                      </a:b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Использовано средств на 01.01.2024 год</a:t>
                      </a:r>
                      <a:br>
                        <a:rPr lang="ru-RU" sz="1200" u="none" strike="noStrike">
                          <a:effectLst/>
                        </a:rPr>
                      </a:br>
                      <a:r>
                        <a:rPr lang="ru-RU" sz="1200" u="none" strike="noStrike">
                          <a:effectLst/>
                        </a:rPr>
                        <a:t>(тыс.руб.)</a:t>
                      </a:r>
                      <a:br>
                        <a:rPr lang="ru-RU" sz="1200" u="none" strike="noStrike">
                          <a:effectLst/>
                        </a:rPr>
                      </a:b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97155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Муниципальный дорожный фонд Красноярское сельского поселения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450,10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2 486,8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2 471,2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838309"/>
              </p:ext>
            </p:extLst>
          </p:nvPr>
        </p:nvGraphicFramePr>
        <p:xfrm>
          <a:off x="1832769" y="2204865"/>
          <a:ext cx="5486400" cy="6800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86400"/>
              </a:tblGrid>
              <a:tr h="5133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Отчет </a:t>
                      </a:r>
                      <a:br>
                        <a:rPr lang="ru-RU" sz="1100" u="none" strike="noStrike" dirty="0">
                          <a:effectLst/>
                        </a:rPr>
                      </a:br>
                      <a:r>
                        <a:rPr lang="ru-RU" sz="1100" u="none" strike="noStrike" dirty="0">
                          <a:effectLst/>
                        </a:rPr>
                        <a:t>об использовании средств муниципального дорожного фонда муниципального образования Красноярского сельского поселения за 2023 год</a:t>
                      </a:r>
                      <a:br>
                        <a:rPr lang="ru-RU" sz="1100" u="none" strike="noStrike" dirty="0">
                          <a:effectLst/>
                        </a:rPr>
                      </a:b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96256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</TotalTime>
  <Words>821</Words>
  <Application>Microsoft Office PowerPoint</Application>
  <PresentationFormat>Экран (4:3)</PresentationFormat>
  <Paragraphs>345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БЮДЖЕТ ДЛЯ ГРАЖДАН по отчету об исполнении бюджета муниципального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 !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BUH3</dc:creator>
  <cp:lastModifiedBy>BUH3</cp:lastModifiedBy>
  <cp:revision>20</cp:revision>
  <dcterms:created xsi:type="dcterms:W3CDTF">2024-04-23T04:11:09Z</dcterms:created>
  <dcterms:modified xsi:type="dcterms:W3CDTF">2024-04-23T05:07:50Z</dcterms:modified>
</cp:coreProperties>
</file>