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72" r:id="rId2"/>
    <p:sldId id="275" r:id="rId3"/>
    <p:sldId id="273" r:id="rId4"/>
    <p:sldId id="257" r:id="rId5"/>
    <p:sldId id="268" r:id="rId6"/>
    <p:sldId id="270" r:id="rId7"/>
    <p:sldId id="266" r:id="rId8"/>
    <p:sldId id="269" r:id="rId9"/>
    <p:sldId id="267" r:id="rId10"/>
    <p:sldId id="271" r:id="rId11"/>
    <p:sldId id="274" r:id="rId12"/>
  </p:sldIdLst>
  <p:sldSz cx="9144000" cy="6858000" type="screen4x3"/>
  <p:notesSz cx="9944100" cy="68151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1B47747-6567-4E05-913D-4968F8CDD455}">
          <p14:sldIdLst>
            <p14:sldId id="272"/>
            <p14:sldId id="275"/>
            <p14:sldId id="273"/>
            <p14:sldId id="257"/>
            <p14:sldId id="268"/>
            <p14:sldId id="270"/>
            <p14:sldId id="266"/>
          </p14:sldIdLst>
        </p14:section>
        <p14:section name="Раздел без заголовка" id="{3271521C-5EE8-453A-9E3B-0383C8554E00}">
          <p14:sldIdLst>
            <p14:sldId id="269"/>
            <p14:sldId id="267"/>
            <p14:sldId id="271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7" autoAdjust="0"/>
    <p:restoredTop sz="94629" autoAdjust="0"/>
  </p:normalViewPr>
  <p:slideViewPr>
    <p:cSldViewPr>
      <p:cViewPr>
        <p:scale>
          <a:sx n="125" d="100"/>
          <a:sy n="125" d="100"/>
        </p:scale>
        <p:origin x="-132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7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image" Target="../media/image1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image" Target="../media/image1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24FC0-9D1F-451B-B854-4FC70551F0A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1ED19D-1B0B-49C7-AAEF-77203888D75A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altLang="ru-RU" sz="1600" b="1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2. </a:t>
          </a:r>
          <a:r>
            <a:rPr lang="ru-RU" altLang="ru-RU" sz="1600" b="1" dirty="0" err="1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Десоциализация</a:t>
          </a:r>
          <a:r>
            <a:rPr lang="ru-RU" altLang="ru-RU" sz="1600" b="1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 личности, распад семьи, деградация общества</a:t>
          </a:r>
          <a:endParaRPr lang="ru-RU" sz="1600" dirty="0">
            <a:solidFill>
              <a:schemeClr val="accent1">
                <a:lumMod val="75000"/>
              </a:schemeClr>
            </a:solidFill>
          </a:endParaRPr>
        </a:p>
      </dgm:t>
    </dgm:pt>
    <dgm:pt modelId="{E7312F3F-2EBA-45F2-AFBB-418007DC3974}" type="parTrans" cxnId="{DB442D93-48C4-4467-9C97-E11C13EE5FD1}">
      <dgm:prSet/>
      <dgm:spPr/>
      <dgm:t>
        <a:bodyPr/>
        <a:lstStyle/>
        <a:p>
          <a:endParaRPr lang="ru-RU"/>
        </a:p>
      </dgm:t>
    </dgm:pt>
    <dgm:pt modelId="{9C0F0863-4CD0-4E0C-848D-475A95A92921}" type="sibTrans" cxnId="{DB442D93-48C4-4467-9C97-E11C13EE5FD1}">
      <dgm:prSet/>
      <dgm:spPr/>
      <dgm:t>
        <a:bodyPr/>
        <a:lstStyle/>
        <a:p>
          <a:endParaRPr lang="ru-RU"/>
        </a:p>
      </dgm:t>
    </dgm:pt>
    <dgm:pt modelId="{B23B47B9-2CB7-4BBE-BCF5-D2C77008B8B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kumimoji="0" lang="ru-RU" altLang="ru-RU" sz="1600" b="1" kern="120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1. Угроза жизни и здоровью граждан (рост заболеваемости и смертности населения)</a:t>
          </a:r>
          <a:endParaRPr lang="ru-RU" sz="1600" kern="1200" dirty="0">
            <a:solidFill>
              <a:schemeClr val="tx1"/>
            </a:solidFill>
          </a:endParaRPr>
        </a:p>
      </dgm:t>
    </dgm:pt>
    <dgm:pt modelId="{BD111789-3A5D-401B-B3EC-64CD0BB0CE04}" type="sibTrans" cxnId="{5BCA5CD8-89B0-40D9-B00E-5B88928CA0DA}">
      <dgm:prSet/>
      <dgm:spPr/>
      <dgm:t>
        <a:bodyPr/>
        <a:lstStyle/>
        <a:p>
          <a:endParaRPr lang="ru-RU"/>
        </a:p>
      </dgm:t>
    </dgm:pt>
    <dgm:pt modelId="{975C5BA5-A48F-4818-AEE2-7D6AB19E2428}" type="parTrans" cxnId="{5BCA5CD8-89B0-40D9-B00E-5B88928CA0DA}">
      <dgm:prSet/>
      <dgm:spPr/>
      <dgm:t>
        <a:bodyPr/>
        <a:lstStyle/>
        <a:p>
          <a:endParaRPr lang="ru-RU"/>
        </a:p>
      </dgm:t>
    </dgm:pt>
    <dgm:pt modelId="{6FC24369-4CA3-40F6-B46B-A2B37552390A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altLang="ru-RU" sz="1600" b="1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3. Рост «пьяной» преступности, криминализация сферы производства и оборота алкогольной и спиртосодержащей продукции</a:t>
          </a:r>
          <a:endParaRPr lang="ru-RU" sz="1600" dirty="0">
            <a:solidFill>
              <a:schemeClr val="accent1">
                <a:lumMod val="75000"/>
              </a:schemeClr>
            </a:solidFill>
          </a:endParaRPr>
        </a:p>
      </dgm:t>
    </dgm:pt>
    <dgm:pt modelId="{FEAD4949-2024-4EFF-A7AB-232A3E4E85CA}" type="sibTrans" cxnId="{862F03E3-9DE3-4115-9FDD-96C0CDC6AC33}">
      <dgm:prSet/>
      <dgm:spPr/>
      <dgm:t>
        <a:bodyPr/>
        <a:lstStyle/>
        <a:p>
          <a:endParaRPr lang="ru-RU"/>
        </a:p>
      </dgm:t>
    </dgm:pt>
    <dgm:pt modelId="{8C46844B-8E0C-4137-B886-051295776074}" type="parTrans" cxnId="{862F03E3-9DE3-4115-9FDD-96C0CDC6AC33}">
      <dgm:prSet/>
      <dgm:spPr/>
      <dgm:t>
        <a:bodyPr/>
        <a:lstStyle/>
        <a:p>
          <a:endParaRPr lang="ru-RU"/>
        </a:p>
      </dgm:t>
    </dgm:pt>
    <dgm:pt modelId="{3ECE467E-68A2-49DF-BFF6-301B0A2E77ED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altLang="ru-RU" sz="1600" b="1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5. Экономические потери и репутационные риски для предприятий – легальных производителей алкогольной продукции</a:t>
          </a:r>
        </a:p>
      </dgm:t>
    </dgm:pt>
    <dgm:pt modelId="{3413E8A2-211B-4AB0-BA10-144397329A2C}" type="sibTrans" cxnId="{EA64F294-ED7D-4C02-A26E-E2B42F9DF064}">
      <dgm:prSet/>
      <dgm:spPr/>
      <dgm:t>
        <a:bodyPr/>
        <a:lstStyle/>
        <a:p>
          <a:endParaRPr lang="ru-RU"/>
        </a:p>
      </dgm:t>
    </dgm:pt>
    <dgm:pt modelId="{8EE136E1-5E60-46D8-B859-FC7B83ED314C}" type="parTrans" cxnId="{EA64F294-ED7D-4C02-A26E-E2B42F9DF064}">
      <dgm:prSet/>
      <dgm:spPr/>
      <dgm:t>
        <a:bodyPr/>
        <a:lstStyle/>
        <a:p>
          <a:endParaRPr lang="ru-RU"/>
        </a:p>
      </dgm:t>
    </dgm:pt>
    <dgm:pt modelId="{5CC28397-F400-4235-BAC7-73596DA5F95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altLang="ru-RU" sz="1600" b="1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4. Значительные экономические потери федерального бюджета, регионального и местных бюджетов</a:t>
          </a:r>
          <a:endParaRPr lang="ru-RU" sz="1600" dirty="0">
            <a:solidFill>
              <a:schemeClr val="accent1">
                <a:lumMod val="75000"/>
              </a:schemeClr>
            </a:solidFill>
          </a:endParaRPr>
        </a:p>
      </dgm:t>
    </dgm:pt>
    <dgm:pt modelId="{EEDF7F43-E94C-452E-8D99-7348AC8E1372}" type="sibTrans" cxnId="{2249D3C0-52B1-42BD-BE19-CA8B37DF6573}">
      <dgm:prSet/>
      <dgm:spPr/>
      <dgm:t>
        <a:bodyPr/>
        <a:lstStyle/>
        <a:p>
          <a:endParaRPr lang="ru-RU"/>
        </a:p>
      </dgm:t>
    </dgm:pt>
    <dgm:pt modelId="{470F285B-2076-451E-BB20-9792A09B0C38}" type="parTrans" cxnId="{2249D3C0-52B1-42BD-BE19-CA8B37DF6573}">
      <dgm:prSet/>
      <dgm:spPr/>
      <dgm:t>
        <a:bodyPr/>
        <a:lstStyle/>
        <a:p>
          <a:endParaRPr lang="ru-RU"/>
        </a:p>
      </dgm:t>
    </dgm:pt>
    <dgm:pt modelId="{6EB5B8B6-30F3-4905-8CB5-B3098A5D4292}" type="pres">
      <dgm:prSet presAssocID="{E8A24FC0-9D1F-451B-B854-4FC70551F0A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D2310F-2C3E-4317-85C4-3CC621C2BA2F}" type="pres">
      <dgm:prSet presAssocID="{B23B47B9-2CB7-4BBE-BCF5-D2C77008B8B7}" presName="comp" presStyleCnt="0"/>
      <dgm:spPr/>
    </dgm:pt>
    <dgm:pt modelId="{248B936F-11ED-4929-95B8-BB9A78D2137E}" type="pres">
      <dgm:prSet presAssocID="{B23B47B9-2CB7-4BBE-BCF5-D2C77008B8B7}" presName="box" presStyleLbl="node1" presStyleIdx="0" presStyleCnt="5" custScaleY="98159" custLinFactNeighborX="195" custLinFactNeighborY="16258"/>
      <dgm:spPr/>
      <dgm:t>
        <a:bodyPr/>
        <a:lstStyle/>
        <a:p>
          <a:endParaRPr lang="ru-RU"/>
        </a:p>
      </dgm:t>
    </dgm:pt>
    <dgm:pt modelId="{F7DC2AA3-6FE9-4DC1-915F-264D7F45BD3E}" type="pres">
      <dgm:prSet presAssocID="{B23B47B9-2CB7-4BBE-BCF5-D2C77008B8B7}" presName="img" presStyleLbl="fgImgPlace1" presStyleIdx="0" presStyleCnt="5" custLinFactNeighborX="2188" custLinFactNeighborY="1798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</dgm:pt>
    <dgm:pt modelId="{47D52D6C-12BD-4ED6-85A0-CCFA05A1DACD}" type="pres">
      <dgm:prSet presAssocID="{B23B47B9-2CB7-4BBE-BCF5-D2C77008B8B7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EAC72-7349-4D73-BBAE-7C70340511B4}" type="pres">
      <dgm:prSet presAssocID="{BD111789-3A5D-401B-B3EC-64CD0BB0CE04}" presName="spacer" presStyleCnt="0"/>
      <dgm:spPr/>
    </dgm:pt>
    <dgm:pt modelId="{C1E99CBB-F1AB-4BCC-8860-C2E0D7D4B5A0}" type="pres">
      <dgm:prSet presAssocID="{051ED19D-1B0B-49C7-AAEF-77203888D75A}" presName="comp" presStyleCnt="0"/>
      <dgm:spPr/>
    </dgm:pt>
    <dgm:pt modelId="{AB294342-3452-47EB-9638-58C0DD0E8B07}" type="pres">
      <dgm:prSet presAssocID="{051ED19D-1B0B-49C7-AAEF-77203888D75A}" presName="box" presStyleLbl="node1" presStyleIdx="1" presStyleCnt="5" custLinFactNeighborY="13815"/>
      <dgm:spPr/>
      <dgm:t>
        <a:bodyPr/>
        <a:lstStyle/>
        <a:p>
          <a:endParaRPr lang="ru-RU"/>
        </a:p>
      </dgm:t>
    </dgm:pt>
    <dgm:pt modelId="{B571B17D-BDDB-478D-88B9-BFECE25E5099}" type="pres">
      <dgm:prSet presAssocID="{051ED19D-1B0B-49C7-AAEF-77203888D75A}" presName="img" presStyleLbl="fgImgPlace1" presStyleIdx="1" presStyleCnt="5" custLinFactNeighborX="2188" custLinFactNeighborY="2194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</dgm:pt>
    <dgm:pt modelId="{FA686734-35B2-4E2F-B591-074762412AF8}" type="pres">
      <dgm:prSet presAssocID="{051ED19D-1B0B-49C7-AAEF-77203888D75A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A2FB4C-0124-4AB0-82AC-16B581357ECF}" type="pres">
      <dgm:prSet presAssocID="{9C0F0863-4CD0-4E0C-848D-475A95A92921}" presName="spacer" presStyleCnt="0"/>
      <dgm:spPr/>
    </dgm:pt>
    <dgm:pt modelId="{7462D7F5-79A3-489C-93BC-EEB1562AA1F2}" type="pres">
      <dgm:prSet presAssocID="{6FC24369-4CA3-40F6-B46B-A2B37552390A}" presName="comp" presStyleCnt="0"/>
      <dgm:spPr/>
    </dgm:pt>
    <dgm:pt modelId="{F3603ADE-FE70-4F11-85CD-28F22DD3E9FC}" type="pres">
      <dgm:prSet presAssocID="{6FC24369-4CA3-40F6-B46B-A2B37552390A}" presName="box" presStyleLbl="node1" presStyleIdx="2" presStyleCnt="5" custScaleY="100012" custLinFactNeighborX="9" custLinFactNeighborY="8838"/>
      <dgm:spPr/>
      <dgm:t>
        <a:bodyPr/>
        <a:lstStyle/>
        <a:p>
          <a:endParaRPr lang="ru-RU"/>
        </a:p>
      </dgm:t>
    </dgm:pt>
    <dgm:pt modelId="{17B2AC92-0D98-460D-89A2-23A09A09F100}" type="pres">
      <dgm:prSet presAssocID="{6FC24369-4CA3-40F6-B46B-A2B37552390A}" presName="img" presStyleLbl="fgImgPlace1" presStyleIdx="2" presStyleCnt="5" custLinFactNeighborX="2112" custLinFactNeighborY="1440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8DBDC647-5D8D-4BB3-AD21-8A832C310B54}" type="pres">
      <dgm:prSet presAssocID="{6FC24369-4CA3-40F6-B46B-A2B37552390A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B9CE4-BE9B-474B-A0EC-427EE9DAB556}" type="pres">
      <dgm:prSet presAssocID="{FEAD4949-2024-4EFF-A7AB-232A3E4E85CA}" presName="spacer" presStyleCnt="0"/>
      <dgm:spPr/>
    </dgm:pt>
    <dgm:pt modelId="{DE861D1C-3011-4368-A374-5F94FDAFE721}" type="pres">
      <dgm:prSet presAssocID="{5CC28397-F400-4235-BAC7-73596DA5F95D}" presName="comp" presStyleCnt="0"/>
      <dgm:spPr/>
    </dgm:pt>
    <dgm:pt modelId="{90E4DA23-03AB-4720-BB66-63E3A96C7972}" type="pres">
      <dgm:prSet presAssocID="{5CC28397-F400-4235-BAC7-73596DA5F95D}" presName="box" presStyleLbl="node1" presStyleIdx="3" presStyleCnt="5" custScaleY="112593" custLinFactNeighborX="193" custLinFactNeighborY="4218"/>
      <dgm:spPr/>
      <dgm:t>
        <a:bodyPr/>
        <a:lstStyle/>
        <a:p>
          <a:endParaRPr lang="ru-RU"/>
        </a:p>
      </dgm:t>
    </dgm:pt>
    <dgm:pt modelId="{B6749E8B-7F85-472C-8EEC-6BB860E07443}" type="pres">
      <dgm:prSet presAssocID="{5CC28397-F400-4235-BAC7-73596DA5F95D}" presName="img" presStyleLbl="fgImgPlace1" presStyleIdx="3" presStyleCnt="5" custLinFactNeighborX="1971" custLinFactNeighborY="871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0BA60956-793E-4F09-8935-C90DDB85E3E2}" type="pres">
      <dgm:prSet presAssocID="{5CC28397-F400-4235-BAC7-73596DA5F95D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8A55F-74EA-4D44-AB8F-092BD58C6E33}" type="pres">
      <dgm:prSet presAssocID="{EEDF7F43-E94C-452E-8D99-7348AC8E1372}" presName="spacer" presStyleCnt="0"/>
      <dgm:spPr/>
    </dgm:pt>
    <dgm:pt modelId="{D7A1AA00-85E2-4AD4-8384-E2CA817DEA3E}" type="pres">
      <dgm:prSet presAssocID="{3ECE467E-68A2-49DF-BFF6-301B0A2E77ED}" presName="comp" presStyleCnt="0"/>
      <dgm:spPr/>
    </dgm:pt>
    <dgm:pt modelId="{EBE29BA3-C64B-4281-BAE9-DAD7B9694750}" type="pres">
      <dgm:prSet presAssocID="{3ECE467E-68A2-49DF-BFF6-301B0A2E77ED}" presName="box" presStyleLbl="node1" presStyleIdx="4" presStyleCnt="5" custLinFactNeighborY="8504"/>
      <dgm:spPr/>
      <dgm:t>
        <a:bodyPr/>
        <a:lstStyle/>
        <a:p>
          <a:endParaRPr lang="ru-RU"/>
        </a:p>
      </dgm:t>
    </dgm:pt>
    <dgm:pt modelId="{71BC472B-2D45-4CAF-8976-3B8C69BE398F}" type="pres">
      <dgm:prSet presAssocID="{3ECE467E-68A2-49DF-BFF6-301B0A2E77ED}" presName="img" presStyleLbl="fgImgPlace1" presStyleIdx="4" presStyleCnt="5" custLinFactNeighborX="211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  <dgm:pt modelId="{7BBF0497-DF46-4FF8-AD1E-1E48A1EC3A21}" type="pres">
      <dgm:prSet presAssocID="{3ECE467E-68A2-49DF-BFF6-301B0A2E77ED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FADA44-F95D-451C-BFD9-A4FA6559C44C}" type="presOf" srcId="{5CC28397-F400-4235-BAC7-73596DA5F95D}" destId="{90E4DA23-03AB-4720-BB66-63E3A96C7972}" srcOrd="0" destOrd="0" presId="urn:microsoft.com/office/officeart/2005/8/layout/vList4"/>
    <dgm:cxn modelId="{4BD229E8-6D66-4EF2-9943-B8681B9C51AE}" type="presOf" srcId="{E8A24FC0-9D1F-451B-B854-4FC70551F0AF}" destId="{6EB5B8B6-30F3-4905-8CB5-B3098A5D4292}" srcOrd="0" destOrd="0" presId="urn:microsoft.com/office/officeart/2005/8/layout/vList4"/>
    <dgm:cxn modelId="{BAA55104-4A37-4AD8-B455-C5D6C5FE34FF}" type="presOf" srcId="{6FC24369-4CA3-40F6-B46B-A2B37552390A}" destId="{F3603ADE-FE70-4F11-85CD-28F22DD3E9FC}" srcOrd="0" destOrd="0" presId="urn:microsoft.com/office/officeart/2005/8/layout/vList4"/>
    <dgm:cxn modelId="{2249D3C0-52B1-42BD-BE19-CA8B37DF6573}" srcId="{E8A24FC0-9D1F-451B-B854-4FC70551F0AF}" destId="{5CC28397-F400-4235-BAC7-73596DA5F95D}" srcOrd="3" destOrd="0" parTransId="{470F285B-2076-451E-BB20-9792A09B0C38}" sibTransId="{EEDF7F43-E94C-452E-8D99-7348AC8E1372}"/>
    <dgm:cxn modelId="{A7657A15-AB15-45CF-B8EC-45578147A0DE}" type="presOf" srcId="{B23B47B9-2CB7-4BBE-BCF5-D2C77008B8B7}" destId="{248B936F-11ED-4929-95B8-BB9A78D2137E}" srcOrd="0" destOrd="0" presId="urn:microsoft.com/office/officeart/2005/8/layout/vList4"/>
    <dgm:cxn modelId="{05C2EE30-1857-4BFD-8713-D526828D62E6}" type="presOf" srcId="{3ECE467E-68A2-49DF-BFF6-301B0A2E77ED}" destId="{7BBF0497-DF46-4FF8-AD1E-1E48A1EC3A21}" srcOrd="1" destOrd="0" presId="urn:microsoft.com/office/officeart/2005/8/layout/vList4"/>
    <dgm:cxn modelId="{A9C364B7-C189-401A-9D66-48329C280EC9}" type="presOf" srcId="{5CC28397-F400-4235-BAC7-73596DA5F95D}" destId="{0BA60956-793E-4F09-8935-C90DDB85E3E2}" srcOrd="1" destOrd="0" presId="urn:microsoft.com/office/officeart/2005/8/layout/vList4"/>
    <dgm:cxn modelId="{3F7C116C-2832-4494-B2A8-F5C318A75B61}" type="presOf" srcId="{051ED19D-1B0B-49C7-AAEF-77203888D75A}" destId="{AB294342-3452-47EB-9638-58C0DD0E8B07}" srcOrd="0" destOrd="0" presId="urn:microsoft.com/office/officeart/2005/8/layout/vList4"/>
    <dgm:cxn modelId="{862F03E3-9DE3-4115-9FDD-96C0CDC6AC33}" srcId="{E8A24FC0-9D1F-451B-B854-4FC70551F0AF}" destId="{6FC24369-4CA3-40F6-B46B-A2B37552390A}" srcOrd="2" destOrd="0" parTransId="{8C46844B-8E0C-4137-B886-051295776074}" sibTransId="{FEAD4949-2024-4EFF-A7AB-232A3E4E85CA}"/>
    <dgm:cxn modelId="{5BCA5CD8-89B0-40D9-B00E-5B88928CA0DA}" srcId="{E8A24FC0-9D1F-451B-B854-4FC70551F0AF}" destId="{B23B47B9-2CB7-4BBE-BCF5-D2C77008B8B7}" srcOrd="0" destOrd="0" parTransId="{975C5BA5-A48F-4818-AEE2-7D6AB19E2428}" sibTransId="{BD111789-3A5D-401B-B3EC-64CD0BB0CE04}"/>
    <dgm:cxn modelId="{711603F8-20C5-4C93-8DF1-A8A21E4509C2}" type="presOf" srcId="{051ED19D-1B0B-49C7-AAEF-77203888D75A}" destId="{FA686734-35B2-4E2F-B591-074762412AF8}" srcOrd="1" destOrd="0" presId="urn:microsoft.com/office/officeart/2005/8/layout/vList4"/>
    <dgm:cxn modelId="{1399D352-CC77-497E-B3F9-3183CA6A23A4}" type="presOf" srcId="{6FC24369-4CA3-40F6-B46B-A2B37552390A}" destId="{8DBDC647-5D8D-4BB3-AD21-8A832C310B54}" srcOrd="1" destOrd="0" presId="urn:microsoft.com/office/officeart/2005/8/layout/vList4"/>
    <dgm:cxn modelId="{2C8F4D90-454D-407D-B354-2E39A6866316}" type="presOf" srcId="{B23B47B9-2CB7-4BBE-BCF5-D2C77008B8B7}" destId="{47D52D6C-12BD-4ED6-85A0-CCFA05A1DACD}" srcOrd="1" destOrd="0" presId="urn:microsoft.com/office/officeart/2005/8/layout/vList4"/>
    <dgm:cxn modelId="{DB442D93-48C4-4467-9C97-E11C13EE5FD1}" srcId="{E8A24FC0-9D1F-451B-B854-4FC70551F0AF}" destId="{051ED19D-1B0B-49C7-AAEF-77203888D75A}" srcOrd="1" destOrd="0" parTransId="{E7312F3F-2EBA-45F2-AFBB-418007DC3974}" sibTransId="{9C0F0863-4CD0-4E0C-848D-475A95A92921}"/>
    <dgm:cxn modelId="{79FFF2D5-62FA-4127-B9C6-FFE8163A6947}" type="presOf" srcId="{3ECE467E-68A2-49DF-BFF6-301B0A2E77ED}" destId="{EBE29BA3-C64B-4281-BAE9-DAD7B9694750}" srcOrd="0" destOrd="0" presId="urn:microsoft.com/office/officeart/2005/8/layout/vList4"/>
    <dgm:cxn modelId="{EA64F294-ED7D-4C02-A26E-E2B42F9DF064}" srcId="{E8A24FC0-9D1F-451B-B854-4FC70551F0AF}" destId="{3ECE467E-68A2-49DF-BFF6-301B0A2E77ED}" srcOrd="4" destOrd="0" parTransId="{8EE136E1-5E60-46D8-B859-FC7B83ED314C}" sibTransId="{3413E8A2-211B-4AB0-BA10-144397329A2C}"/>
    <dgm:cxn modelId="{74B2743E-71DF-4C85-BDA9-7357896F221E}" type="presParOf" srcId="{6EB5B8B6-30F3-4905-8CB5-B3098A5D4292}" destId="{33D2310F-2C3E-4317-85C4-3CC621C2BA2F}" srcOrd="0" destOrd="0" presId="urn:microsoft.com/office/officeart/2005/8/layout/vList4"/>
    <dgm:cxn modelId="{4133A0FC-7618-448A-9076-BF74CABE357A}" type="presParOf" srcId="{33D2310F-2C3E-4317-85C4-3CC621C2BA2F}" destId="{248B936F-11ED-4929-95B8-BB9A78D2137E}" srcOrd="0" destOrd="0" presId="urn:microsoft.com/office/officeart/2005/8/layout/vList4"/>
    <dgm:cxn modelId="{F562C493-055A-4AF0-8B58-0EAB84C1A304}" type="presParOf" srcId="{33D2310F-2C3E-4317-85C4-3CC621C2BA2F}" destId="{F7DC2AA3-6FE9-4DC1-915F-264D7F45BD3E}" srcOrd="1" destOrd="0" presId="urn:microsoft.com/office/officeart/2005/8/layout/vList4"/>
    <dgm:cxn modelId="{25629870-0E9F-405D-BD82-07F0BAC8CF41}" type="presParOf" srcId="{33D2310F-2C3E-4317-85C4-3CC621C2BA2F}" destId="{47D52D6C-12BD-4ED6-85A0-CCFA05A1DACD}" srcOrd="2" destOrd="0" presId="urn:microsoft.com/office/officeart/2005/8/layout/vList4"/>
    <dgm:cxn modelId="{0D2363E7-1CE9-4227-AD5B-8E489730300B}" type="presParOf" srcId="{6EB5B8B6-30F3-4905-8CB5-B3098A5D4292}" destId="{394EAC72-7349-4D73-BBAE-7C70340511B4}" srcOrd="1" destOrd="0" presId="urn:microsoft.com/office/officeart/2005/8/layout/vList4"/>
    <dgm:cxn modelId="{DB7843DF-4AC3-41AC-B3A0-61B9EEA376C1}" type="presParOf" srcId="{6EB5B8B6-30F3-4905-8CB5-B3098A5D4292}" destId="{C1E99CBB-F1AB-4BCC-8860-C2E0D7D4B5A0}" srcOrd="2" destOrd="0" presId="urn:microsoft.com/office/officeart/2005/8/layout/vList4"/>
    <dgm:cxn modelId="{7A6B7BD4-696C-493A-A42C-406217779EEB}" type="presParOf" srcId="{C1E99CBB-F1AB-4BCC-8860-C2E0D7D4B5A0}" destId="{AB294342-3452-47EB-9638-58C0DD0E8B07}" srcOrd="0" destOrd="0" presId="urn:microsoft.com/office/officeart/2005/8/layout/vList4"/>
    <dgm:cxn modelId="{6A7401CD-BE0F-40E0-A473-126DB833A03A}" type="presParOf" srcId="{C1E99CBB-F1AB-4BCC-8860-C2E0D7D4B5A0}" destId="{B571B17D-BDDB-478D-88B9-BFECE25E5099}" srcOrd="1" destOrd="0" presId="urn:microsoft.com/office/officeart/2005/8/layout/vList4"/>
    <dgm:cxn modelId="{90C03BFE-2385-4FAB-8515-B5FDC4EBBD97}" type="presParOf" srcId="{C1E99CBB-F1AB-4BCC-8860-C2E0D7D4B5A0}" destId="{FA686734-35B2-4E2F-B591-074762412AF8}" srcOrd="2" destOrd="0" presId="urn:microsoft.com/office/officeart/2005/8/layout/vList4"/>
    <dgm:cxn modelId="{77051DD2-C554-4CCF-BF46-35F655459157}" type="presParOf" srcId="{6EB5B8B6-30F3-4905-8CB5-B3098A5D4292}" destId="{72A2FB4C-0124-4AB0-82AC-16B581357ECF}" srcOrd="3" destOrd="0" presId="urn:microsoft.com/office/officeart/2005/8/layout/vList4"/>
    <dgm:cxn modelId="{6DDC8424-08F3-44FD-911B-C5D5BD0E562D}" type="presParOf" srcId="{6EB5B8B6-30F3-4905-8CB5-B3098A5D4292}" destId="{7462D7F5-79A3-489C-93BC-EEB1562AA1F2}" srcOrd="4" destOrd="0" presId="urn:microsoft.com/office/officeart/2005/8/layout/vList4"/>
    <dgm:cxn modelId="{A0D1D40B-373C-4C0A-856E-E4B5F05E2772}" type="presParOf" srcId="{7462D7F5-79A3-489C-93BC-EEB1562AA1F2}" destId="{F3603ADE-FE70-4F11-85CD-28F22DD3E9FC}" srcOrd="0" destOrd="0" presId="urn:microsoft.com/office/officeart/2005/8/layout/vList4"/>
    <dgm:cxn modelId="{09A78A43-6491-42B6-956F-9836B53646E0}" type="presParOf" srcId="{7462D7F5-79A3-489C-93BC-EEB1562AA1F2}" destId="{17B2AC92-0D98-460D-89A2-23A09A09F100}" srcOrd="1" destOrd="0" presId="urn:microsoft.com/office/officeart/2005/8/layout/vList4"/>
    <dgm:cxn modelId="{81F969C9-C169-493C-BB75-39F363F3B413}" type="presParOf" srcId="{7462D7F5-79A3-489C-93BC-EEB1562AA1F2}" destId="{8DBDC647-5D8D-4BB3-AD21-8A832C310B54}" srcOrd="2" destOrd="0" presId="urn:microsoft.com/office/officeart/2005/8/layout/vList4"/>
    <dgm:cxn modelId="{5460D5D8-FAEB-4F0A-AEEA-8C88779D54BB}" type="presParOf" srcId="{6EB5B8B6-30F3-4905-8CB5-B3098A5D4292}" destId="{D9AB9CE4-BE9B-474B-A0EC-427EE9DAB556}" srcOrd="5" destOrd="0" presId="urn:microsoft.com/office/officeart/2005/8/layout/vList4"/>
    <dgm:cxn modelId="{E575DD3E-0A9C-45E2-BBAB-301CC8F3FEB4}" type="presParOf" srcId="{6EB5B8B6-30F3-4905-8CB5-B3098A5D4292}" destId="{DE861D1C-3011-4368-A374-5F94FDAFE721}" srcOrd="6" destOrd="0" presId="urn:microsoft.com/office/officeart/2005/8/layout/vList4"/>
    <dgm:cxn modelId="{23D97D18-03C7-4470-A75E-0CA06187233F}" type="presParOf" srcId="{DE861D1C-3011-4368-A374-5F94FDAFE721}" destId="{90E4DA23-03AB-4720-BB66-63E3A96C7972}" srcOrd="0" destOrd="0" presId="urn:microsoft.com/office/officeart/2005/8/layout/vList4"/>
    <dgm:cxn modelId="{B21D847D-131A-4FB6-8A3F-5263A3A8AA68}" type="presParOf" srcId="{DE861D1C-3011-4368-A374-5F94FDAFE721}" destId="{B6749E8B-7F85-472C-8EEC-6BB860E07443}" srcOrd="1" destOrd="0" presId="urn:microsoft.com/office/officeart/2005/8/layout/vList4"/>
    <dgm:cxn modelId="{E07CF9B9-528F-47C5-B98C-D625BB351833}" type="presParOf" srcId="{DE861D1C-3011-4368-A374-5F94FDAFE721}" destId="{0BA60956-793E-4F09-8935-C90DDB85E3E2}" srcOrd="2" destOrd="0" presId="urn:microsoft.com/office/officeart/2005/8/layout/vList4"/>
    <dgm:cxn modelId="{5A3690C6-C6F4-43FF-8DB4-31B7FF03CC94}" type="presParOf" srcId="{6EB5B8B6-30F3-4905-8CB5-B3098A5D4292}" destId="{C708A55F-74EA-4D44-AB8F-092BD58C6E33}" srcOrd="7" destOrd="0" presId="urn:microsoft.com/office/officeart/2005/8/layout/vList4"/>
    <dgm:cxn modelId="{F2BEAF86-35A9-494F-A9A2-386C8141A4C7}" type="presParOf" srcId="{6EB5B8B6-30F3-4905-8CB5-B3098A5D4292}" destId="{D7A1AA00-85E2-4AD4-8384-E2CA817DEA3E}" srcOrd="8" destOrd="0" presId="urn:microsoft.com/office/officeart/2005/8/layout/vList4"/>
    <dgm:cxn modelId="{C7966E0B-E64D-4D11-919C-534CE20135B8}" type="presParOf" srcId="{D7A1AA00-85E2-4AD4-8384-E2CA817DEA3E}" destId="{EBE29BA3-C64B-4281-BAE9-DAD7B9694750}" srcOrd="0" destOrd="0" presId="urn:microsoft.com/office/officeart/2005/8/layout/vList4"/>
    <dgm:cxn modelId="{3546A693-7B80-4B43-9C65-8EAB6FE5C71B}" type="presParOf" srcId="{D7A1AA00-85E2-4AD4-8384-E2CA817DEA3E}" destId="{71BC472B-2D45-4CAF-8976-3B8C69BE398F}" srcOrd="1" destOrd="0" presId="urn:microsoft.com/office/officeart/2005/8/layout/vList4"/>
    <dgm:cxn modelId="{6AFA0EC1-47AD-46E2-A2DA-0E446BED1AF5}" type="presParOf" srcId="{D7A1AA00-85E2-4AD4-8384-E2CA817DEA3E}" destId="{7BBF0497-DF46-4FF8-AD1E-1E48A1EC3A2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B936F-11ED-4929-95B8-BB9A78D2137E}">
      <dsp:nvSpPr>
        <dsp:cNvPr id="0" name=""/>
        <dsp:cNvSpPr/>
      </dsp:nvSpPr>
      <dsp:spPr>
        <a:xfrm>
          <a:off x="0" y="146292"/>
          <a:ext cx="8676963" cy="88325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ru-RU" sz="1600" b="1" kern="120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1. Угроза жизни и здоровью граждан (рост заболеваемости и смертности населения)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825374" y="146292"/>
        <a:ext cx="6851589" cy="883253"/>
      </dsp:txXfrm>
    </dsp:sp>
    <dsp:sp modelId="{F7DC2AA3-6FE9-4DC1-915F-264D7F45BD3E}">
      <dsp:nvSpPr>
        <dsp:cNvPr id="0" name=""/>
        <dsp:cNvSpPr/>
      </dsp:nvSpPr>
      <dsp:spPr>
        <a:xfrm>
          <a:off x="127952" y="211150"/>
          <a:ext cx="1735392" cy="7198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294342-3452-47EB-9638-58C0DD0E8B07}">
      <dsp:nvSpPr>
        <dsp:cNvPr id="0" name=""/>
        <dsp:cNvSpPr/>
      </dsp:nvSpPr>
      <dsp:spPr>
        <a:xfrm>
          <a:off x="0" y="1097545"/>
          <a:ext cx="8676963" cy="89981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2. </a:t>
          </a:r>
          <a:r>
            <a:rPr lang="ru-RU" altLang="ru-RU" sz="1600" b="1" kern="1200" dirty="0" err="1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Десоциализация</a:t>
          </a:r>
          <a:r>
            <a:rPr lang="ru-RU" altLang="ru-RU" sz="1600" b="1" kern="1200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 личности, распад семьи, деградация общества</a:t>
          </a:r>
          <a:endParaRPr lang="ru-RU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825374" y="1097545"/>
        <a:ext cx="6851589" cy="899819"/>
      </dsp:txXfrm>
    </dsp:sp>
    <dsp:sp modelId="{B571B17D-BDDB-478D-88B9-BFECE25E5099}">
      <dsp:nvSpPr>
        <dsp:cNvPr id="0" name=""/>
        <dsp:cNvSpPr/>
      </dsp:nvSpPr>
      <dsp:spPr>
        <a:xfrm>
          <a:off x="127952" y="1221218"/>
          <a:ext cx="1735392" cy="7198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603ADE-FE70-4F11-85CD-28F22DD3E9FC}">
      <dsp:nvSpPr>
        <dsp:cNvPr id="0" name=""/>
        <dsp:cNvSpPr/>
      </dsp:nvSpPr>
      <dsp:spPr>
        <a:xfrm>
          <a:off x="0" y="2042563"/>
          <a:ext cx="8676963" cy="89992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3. Рост «пьяной» преступности, криминализация сферы производства и оборота алкогольной и спиртосодержащей продукции</a:t>
          </a:r>
          <a:endParaRPr lang="ru-RU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825374" y="2042563"/>
        <a:ext cx="6851589" cy="899927"/>
      </dsp:txXfrm>
    </dsp:sp>
    <dsp:sp modelId="{17B2AC92-0D98-460D-89A2-23A09A09F100}">
      <dsp:nvSpPr>
        <dsp:cNvPr id="0" name=""/>
        <dsp:cNvSpPr/>
      </dsp:nvSpPr>
      <dsp:spPr>
        <a:xfrm>
          <a:off x="126633" y="2156747"/>
          <a:ext cx="1735392" cy="7198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4DA23-03AB-4720-BB66-63E3A96C7972}">
      <dsp:nvSpPr>
        <dsp:cNvPr id="0" name=""/>
        <dsp:cNvSpPr/>
      </dsp:nvSpPr>
      <dsp:spPr>
        <a:xfrm>
          <a:off x="0" y="2990901"/>
          <a:ext cx="8676963" cy="101313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4. Значительные экономические потери федерального бюджета, регионального и местных бюджетов</a:t>
          </a:r>
          <a:endParaRPr lang="ru-RU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825374" y="2990901"/>
        <a:ext cx="6851589" cy="1013133"/>
      </dsp:txXfrm>
    </dsp:sp>
    <dsp:sp modelId="{B6749E8B-7F85-472C-8EEC-6BB860E07443}">
      <dsp:nvSpPr>
        <dsp:cNvPr id="0" name=""/>
        <dsp:cNvSpPr/>
      </dsp:nvSpPr>
      <dsp:spPr>
        <a:xfrm>
          <a:off x="124186" y="3162285"/>
          <a:ext cx="1735392" cy="7198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29BA3-C64B-4281-BAE9-DAD7B9694750}">
      <dsp:nvSpPr>
        <dsp:cNvPr id="0" name=""/>
        <dsp:cNvSpPr/>
      </dsp:nvSpPr>
      <dsp:spPr>
        <a:xfrm>
          <a:off x="0" y="4060693"/>
          <a:ext cx="8676963" cy="89981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5. Экономические потери и репутационные риски для предприятий – легальных производителей алкогольной продукции</a:t>
          </a:r>
        </a:p>
      </dsp:txBody>
      <dsp:txXfrm>
        <a:off x="1825374" y="4060693"/>
        <a:ext cx="6851589" cy="899819"/>
      </dsp:txXfrm>
    </dsp:sp>
    <dsp:sp modelId="{71BC472B-2D45-4CAF-8976-3B8C69BE398F}">
      <dsp:nvSpPr>
        <dsp:cNvPr id="0" name=""/>
        <dsp:cNvSpPr/>
      </dsp:nvSpPr>
      <dsp:spPr>
        <a:xfrm>
          <a:off x="126633" y="4146044"/>
          <a:ext cx="1735392" cy="7198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110" cy="340431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2689" y="0"/>
            <a:ext cx="4309110" cy="340431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r">
              <a:defRPr sz="1200"/>
            </a:lvl1pPr>
          </a:lstStyle>
          <a:p>
            <a:fld id="{A4B0D6BB-F37D-487C-97E9-DBA5024A29E3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73620"/>
            <a:ext cx="4309110" cy="340431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2689" y="6473620"/>
            <a:ext cx="4309110" cy="340431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r">
              <a:defRPr sz="1200"/>
            </a:lvl1pPr>
          </a:lstStyle>
          <a:p>
            <a:fld id="{407460F9-252A-44F5-8A88-B3FE01F89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96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687" cy="340757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2240" y="0"/>
            <a:ext cx="4310274" cy="340757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r">
              <a:defRPr sz="1200"/>
            </a:lvl1pPr>
          </a:lstStyle>
          <a:p>
            <a:fld id="{5267EF87-228B-4B89-B16C-3521E9F0E605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11175"/>
            <a:ext cx="3406775" cy="2555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84" tIns="45592" rIns="91184" bIns="4559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5045" y="3237191"/>
            <a:ext cx="7954010" cy="3066812"/>
          </a:xfrm>
          <a:prstGeom prst="rect">
            <a:avLst/>
          </a:prstGeom>
        </p:spPr>
        <p:txBody>
          <a:bodyPr vert="horz" lIns="91184" tIns="45592" rIns="91184" bIns="4559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72804"/>
            <a:ext cx="4308687" cy="340757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2240" y="6472804"/>
            <a:ext cx="4310274" cy="340757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r">
              <a:defRPr sz="1200"/>
            </a:lvl1pPr>
          </a:lstStyle>
          <a:p>
            <a:fld id="{93FB5A9E-DD4F-4FA0-8A6C-ADBF56F38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215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B5A9E-DD4F-4FA0-8A6C-ADBF56F38BA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039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B5A9E-DD4F-4FA0-8A6C-ADBF56F38BA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039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5647-15CD-44D2-BB1B-D662D1AF2ED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0425-5944-4CA3-B813-79C1260B730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5647-15CD-44D2-BB1B-D662D1AF2ED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0425-5944-4CA3-B813-79C1260B73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5647-15CD-44D2-BB1B-D662D1AF2ED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0425-5944-4CA3-B813-79C1260B73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5647-15CD-44D2-BB1B-D662D1AF2ED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0425-5944-4CA3-B813-79C1260B730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5647-15CD-44D2-BB1B-D662D1AF2ED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0425-5944-4CA3-B813-79C1260B73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5647-15CD-44D2-BB1B-D662D1AF2ED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0425-5944-4CA3-B813-79C1260B730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5647-15CD-44D2-BB1B-D662D1AF2ED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0425-5944-4CA3-B813-79C1260B730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5647-15CD-44D2-BB1B-D662D1AF2ED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0425-5944-4CA3-B813-79C1260B73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5647-15CD-44D2-BB1B-D662D1AF2ED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0425-5944-4CA3-B813-79C1260B73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5647-15CD-44D2-BB1B-D662D1AF2ED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0425-5944-4CA3-B813-79C1260B73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5647-15CD-44D2-BB1B-D662D1AF2ED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0425-5944-4CA3-B813-79C1260B730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C6B5647-15CD-44D2-BB1B-D662D1AF2ED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A690425-5944-4CA3-B813-79C1260B73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jpg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grul.nalog.ru/" TargetMode="External"/><Relationship Id="rId3" Type="http://schemas.openxmlformats.org/officeDocument/2006/relationships/hyperlink" Target="https://itunes.apple.com/ru/app/antikontrafakt-alko/id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s://plav.google.com/store/apps/details?id=ru.fsrar.anticontrafact&amp;hl=ru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hyperlink" Target="http://public.fsrar.ru/" TargetMode="External"/><Relationship Id="rId4" Type="http://schemas.openxmlformats.org/officeDocument/2006/relationships/hyperlink" Target="https://dlk.tomsk.gov.ru/opredelenie-legalnosti-alkogolnoj-produktsii" TargetMode="External"/><Relationship Id="rId9" Type="http://schemas.openxmlformats.org/officeDocument/2006/relationships/hyperlink" Target="http://fsrar.ru/licens/reest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04856" cy="5472607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ЛИЦЕНЗИРОВАНИЯ и РЕГИОНАЛЬНОГО ГОСУДАРСТВЕННОГО КОНТРОЛЯ ТОМСКОЙ ОБЛАСТИ</a:t>
            </a:r>
            <a:br>
              <a:rPr lang="ru-RU" sz="31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опасности потребления нелегальной алкогольной продукции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933056"/>
            <a:ext cx="6840760" cy="36004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брошюра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86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1907704" y="908720"/>
            <a:ext cx="6675521" cy="3694983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sz="3200" b="1" u="sng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Легальный алкоголь НЕ ПРОДАЕТСЯ !!!:</a:t>
            </a:r>
          </a:p>
          <a:p>
            <a:pPr marL="45720" indent="0"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 22:00 до 10:00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sym typeface="Wingdings" panose="05000000000000000000" pitchFamily="2" charset="2"/>
              </a:rPr>
              <a:t> по местному времени (за исключением кафе, баров, ресторанов, буфетов и закусочных)</a:t>
            </a:r>
          </a:p>
          <a:p>
            <a:pPr marL="45720" indent="0"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sym typeface="Wingdings" panose="05000000000000000000" pitchFamily="2" charset="2"/>
              </a:rPr>
              <a:t>НЕСОВЕРШЕННОЛЕТНИМ;</a:t>
            </a:r>
          </a:p>
          <a:p>
            <a:pPr marL="45720" indent="0"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sym typeface="Wingdings" panose="05000000000000000000" pitchFamily="2" charset="2"/>
              </a:rPr>
              <a:t>В ПЛАСТИКОВЫХ КАНИСТРАХ И ПЭТ ТАРЕ СВЫШЕ 1,5 л</a:t>
            </a:r>
          </a:p>
          <a:p>
            <a:pPr marL="45720" indent="0"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sym typeface="Wingdings" panose="05000000000000000000" pitchFamily="2" charset="2"/>
              </a:rPr>
              <a:t>С РУК, В ПАВИЛЬОНАХ И ЛАРЬКАХ, РАБОТАЮЩИХ КАК МАГАЗИН</a:t>
            </a:r>
          </a:p>
          <a:p>
            <a:pPr marL="45720" indent="0"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sym typeface="Wingdings" panose="05000000000000000000" pitchFamily="2" charset="2"/>
              </a:rPr>
              <a:t>ЧЕРЕЗ  ИНТЕРНЕТ</a:t>
            </a:r>
          </a:p>
          <a:p>
            <a:endParaRPr lang="ru-RU" sz="1200" b="1" dirty="0">
              <a:solidFill>
                <a:schemeClr val="accent6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40" y="1470730"/>
            <a:ext cx="419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964" y="2117584"/>
            <a:ext cx="536305" cy="34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483" y="2708920"/>
            <a:ext cx="423101" cy="3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483" y="3284984"/>
            <a:ext cx="444092" cy="42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648" y="3861048"/>
            <a:ext cx="624075" cy="40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3649" y="4365104"/>
            <a:ext cx="71032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Легальный алкоголь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2023 году продается только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 ценам не ниже установленных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государством</a:t>
            </a:r>
          </a:p>
          <a:p>
            <a:pPr marL="45720" indent="0" algn="ctr">
              <a:buNone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294" y="5109073"/>
            <a:ext cx="909490" cy="171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Овал 33"/>
          <p:cNvSpPr/>
          <p:nvPr/>
        </p:nvSpPr>
        <p:spPr>
          <a:xfrm>
            <a:off x="1843723" y="5157192"/>
            <a:ext cx="696556" cy="580331"/>
          </a:xfrm>
          <a:prstGeom prst="ellipse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14" y="5109073"/>
            <a:ext cx="1744169" cy="171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30" y="5153352"/>
            <a:ext cx="782546" cy="728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30" y="5109073"/>
            <a:ext cx="2522248" cy="171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229928"/>
            <a:ext cx="651494" cy="65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5128736"/>
            <a:ext cx="3024335" cy="169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252039"/>
            <a:ext cx="64807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934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6256" y="767255"/>
            <a:ext cx="862373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епартамент лицензирования и регионального государственного контроля Томской области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обращается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 всем, кто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знает о фактах продажи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контрафактного алкоголя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озвоните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сообщите об этом по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телефону «Горячей линии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(3822) </a:t>
            </a:r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52-81-21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254906" y="4725144"/>
            <a:ext cx="73380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6372200" y="4773620"/>
            <a:ext cx="73380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611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96710908"/>
              </p:ext>
            </p:extLst>
          </p:nvPr>
        </p:nvGraphicFramePr>
        <p:xfrm>
          <a:off x="252866" y="1416038"/>
          <a:ext cx="8676964" cy="4960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34844" y="655942"/>
            <a:ext cx="7756290" cy="646305"/>
          </a:xfrm>
          <a:prstGeom prst="rect">
            <a:avLst/>
          </a:prstGeom>
        </p:spPr>
        <p:txBody>
          <a:bodyPr wrap="square" lIns="91416" tIns="45707" rIns="91416" bIns="45707">
            <a:spAutoFit/>
          </a:bodyPr>
          <a:lstStyle/>
          <a:p>
            <a:pPr algn="ctr"/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Угрозы и риски, связанные с производством, оборотом и потреблением нелегальной алкогольной и спиртосодержащей продукции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4" name="Picture 2" descr="C:\Users\morozov\Desktop\i.png">
            <a:extLst>
              <a:ext uri="{FF2B5EF4-FFF2-40B4-BE49-F238E27FC236}">
                <a16:creationId xmlns:a16="http://schemas.microsoft.com/office/drawing/2014/main" xmlns="" id="{1EF0650E-F70E-47E4-B97E-49C5253D1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66" y="232539"/>
            <a:ext cx="783503" cy="89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7">
            <a:extLst>
              <a:ext uri="{FF2B5EF4-FFF2-40B4-BE49-F238E27FC236}">
                <a16:creationId xmlns:a16="http://schemas.microsoft.com/office/drawing/2014/main" xmlns="" id="{7625B0B3-E0DE-40D1-9D80-C67BD233F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1" y="6356358"/>
            <a:ext cx="762000" cy="365125"/>
          </a:xfrm>
        </p:spPr>
        <p:txBody>
          <a:bodyPr/>
          <a:lstStyle/>
          <a:p>
            <a:pPr>
              <a:defRPr/>
            </a:pPr>
            <a:fld id="{93C060CF-BDB0-4428-BC04-8F16B1BF1A4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89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3492069" cy="898453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опасен поддельный алкоголь?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196752"/>
            <a:ext cx="4355452" cy="51816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556792"/>
            <a:ext cx="3241562" cy="495962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 может содержать метанол – метиловый, или древесный спирт. Еще его называют техническим, это страшный яд, и именно от него люди умирают или становятся инвалидами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случае с обычным этиловым спиртом, попав в кровоток, метиловый спирт проходит через печень, где, как и его более безопасный для жизни собрат, подвергается окислению ферментом под названием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алкогольдегидрогеназа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(АДГ). Если бы не эта химическая реакция, никакой опасности технический спирт бы не нес: сам по себе он не обладает высокой токсичностью. Поэтому первое, что чувствует человек, выпивший такой алкоголь – обычные симптомы опьянения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воздействием АДГ метанол превращается в формальдегид и муравьиную кислоту. Эти продукты крайне вредны для здоровья: они повреждают центральную нервную систему, в частности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сетчатку глаза и зрительный нерв, приводя к слепоте и тяжелому отравлению с отказом почек и других внутренних органов.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719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lternativa-mc.ru/wp-content/uploads/dejstvie-metanola-na-organizm-chelove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08936"/>
            <a:ext cx="3495921" cy="326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lternativa-mc.ru/wp-content/uploads/metil-spirt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452" y="1916832"/>
            <a:ext cx="3632063" cy="450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05785" y="188640"/>
            <a:ext cx="8343962" cy="43204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u="sng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Метиловый спирт! СМЕРТЕЛЬНО ОПАСНО!</a:t>
            </a:r>
            <a:endParaRPr lang="ru-RU" sz="2000" b="1" u="sng" dirty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639385"/>
            <a:ext cx="408223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u="sng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ВАЖНО! </a:t>
            </a:r>
          </a:p>
          <a:p>
            <a:pPr algn="just"/>
            <a:r>
              <a:rPr lang="ru-RU" sz="1000" b="1" u="sng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Метиловый спирт (метанол) не отличается по запаху, цвету и вкусу от этилового спирта (этанол). </a:t>
            </a:r>
          </a:p>
          <a:p>
            <a:pPr algn="just"/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Определить наличие метилового спирта возможно только путем проведения химических исследований (например, поджигание, нагрев, в этом случае метанол горит зеленым пламенем и появляется запах формальдегида).</a:t>
            </a:r>
            <a:endParaRPr lang="ru-RU" sz="1000" b="1" dirty="0">
              <a:solidFill>
                <a:schemeClr val="accent6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17302" y="764704"/>
            <a:ext cx="4447185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1050" b="1" u="sng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Метиловый спирт чаще обнаруживается в нелегальной (</a:t>
            </a:r>
            <a:r>
              <a:rPr lang="ru-RU" sz="1050" b="1" u="sng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контрафактной и фальсифицированной) </a:t>
            </a:r>
            <a:r>
              <a:rPr lang="ru-RU" sz="1050" b="1" u="sng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алкогольной </a:t>
            </a:r>
            <a:r>
              <a:rPr lang="ru-RU" sz="1050" b="1" u="sng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продукции.</a:t>
            </a:r>
          </a:p>
          <a:p>
            <a:pPr marL="45720" indent="0" algn="ctr">
              <a:buNone/>
            </a:pPr>
            <a:r>
              <a:rPr lang="ru-RU" sz="1050" b="1" u="sng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 2021 год на территории Томской области выявлено 255 случаев отравления некачественным алкоголем, из них 185 человек погибли от отравления</a:t>
            </a:r>
            <a:endParaRPr lang="ru-RU" sz="1050" b="1" u="sng" dirty="0">
              <a:solidFill>
                <a:schemeClr val="accent6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157192"/>
            <a:ext cx="3528392" cy="769441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При появлении симптомов срочно 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вызывайте </a:t>
            </a:r>
          </a:p>
          <a:p>
            <a:pPr marL="45720" indent="0" algn="ctr">
              <a:buNone/>
            </a:pP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СКОРУЮ 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ПОМОЩЬ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по номеру телефона </a:t>
            </a:r>
            <a:endParaRPr lang="ru-RU" sz="1100" dirty="0" smtClean="0">
              <a:solidFill>
                <a:schemeClr val="accent6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45720" indent="0" algn="ctr">
              <a:buNone/>
            </a:pPr>
            <a:r>
              <a:rPr lang="ru-RU" sz="1100" b="1" u="sng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03 (</a:t>
            </a:r>
            <a:r>
              <a:rPr lang="ru-RU" sz="1100" u="sng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 мобильного </a:t>
            </a:r>
            <a:r>
              <a:rPr lang="ru-RU" sz="1100" b="1" u="sng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103)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или по </a:t>
            </a:r>
          </a:p>
          <a:p>
            <a:pPr marL="45720" indent="0" algn="ctr">
              <a:buNone/>
            </a:pP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Единому номеру телефона экстренной службы </a:t>
            </a:r>
            <a:r>
              <a:rPr lang="ru-RU" sz="1100" b="1" u="sng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112</a:t>
            </a:r>
          </a:p>
        </p:txBody>
      </p:sp>
    </p:spTree>
    <p:extLst>
      <p:ext uri="{BB962C8B-B14F-4D97-AF65-F5344CB8AC3E}">
        <p14:creationId xmlns:p14="http://schemas.microsoft.com/office/powerpoint/2010/main" val="2005293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08913" cy="360040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можно покупать алкоголь?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00808"/>
            <a:ext cx="5030336" cy="380069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1268760"/>
            <a:ext cx="2881522" cy="5331737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 продавать алкоголь могут только организации, но не частные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Слабоалкогольные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напитки – пиво, сидр, медовуху могут продавать и компании,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предприниматели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 можно только в торговых точках, имеющих лицензию на розничную продажу алкогольной продукции.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лицензии должна располагаться на видном месте в «Уголке потребителя». При продаже напитка вместе с бутылкой вам обязательно должны выдать чек.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торговля спиртным с рук или через интернет-магазин является незаконной.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235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851" y="692697"/>
            <a:ext cx="6544414" cy="728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КАК ПРОДАЕТСЯ ЛЕГАЛЬНЫЙ АЛКОГОЛЬ</a:t>
            </a:r>
            <a:endParaRPr lang="ru-RU" sz="1800" b="1" u="sng" dirty="0">
              <a:solidFill>
                <a:schemeClr val="accent1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556791"/>
            <a:ext cx="7128792" cy="4752529"/>
          </a:xfrm>
        </p:spPr>
        <p:txBody>
          <a:bodyPr>
            <a:normAutofit/>
          </a:bodyPr>
          <a:lstStyle/>
          <a:p>
            <a:pPr algn="just"/>
            <a:r>
              <a:rPr lang="ru-RU" sz="12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Легальный алкоголь продается только в магазинах и объектах общественного питания (кафе, бар, ресторан, буфет), имеющих специальную лицензию;</a:t>
            </a:r>
          </a:p>
          <a:p>
            <a:pPr algn="just"/>
            <a:r>
              <a:rPr lang="ru-RU" sz="12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Лицензированный розничный магазин или объект общественного питания должен быть обязательно оснащен специальными техническими средствами, передающими информацию о розничной продаже в единую государственную автоматизированную информационную систему – ЕГАИС;</a:t>
            </a:r>
          </a:p>
          <a:p>
            <a:pPr marL="0" indent="0">
              <a:buNone/>
            </a:pPr>
            <a:endParaRPr lang="ru-RU" sz="12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endParaRPr lang="ru-RU" sz="12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/>
            <a:r>
              <a:rPr lang="ru-RU" sz="12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 бутылках с легальным алкоголем (кроме пива, пивных напитков, </a:t>
            </a:r>
            <a:r>
              <a:rPr lang="ru-RU" sz="1200" b="1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пуаре</a:t>
            </a:r>
            <a:r>
              <a:rPr lang="ru-RU" sz="12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, медовухи и сидра) должны быть нанесены федеральные специальные марки (ФСМ);</a:t>
            </a:r>
          </a:p>
          <a:p>
            <a:endParaRPr lang="ru-RU" sz="1200" b="1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endParaRPr lang="ru-RU" sz="1200" b="1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endParaRPr lang="ru-RU" sz="1200" b="1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/>
            <a:r>
              <a:rPr lang="ru-RU" sz="12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При продаже легального алкоголя продавец должен сканировать отдельно штрих-код ФСМ на каждой бутылке;</a:t>
            </a:r>
          </a:p>
          <a:p>
            <a:pPr marL="0" indent="0">
              <a:buNone/>
            </a:pPr>
            <a:endParaRPr lang="ru-RU" sz="12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>
              <a:buNone/>
            </a:pPr>
            <a:endParaRPr lang="ru-RU" sz="12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sz="12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При приобретении легального алкоголя покупатель должен обязательно получить кассовый чек с </a:t>
            </a:r>
            <a:r>
              <a:rPr lang="en-US" sz="12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QR-</a:t>
            </a:r>
            <a:r>
              <a:rPr lang="ru-RU" sz="12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кодом </a:t>
            </a:r>
            <a:endParaRPr lang="ru-RU" sz="12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349" y="1628800"/>
            <a:ext cx="721401" cy="37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s://scanport.ru/assets/uploads/Blog/article_30_2/303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95" y="4818462"/>
            <a:ext cx="1265994" cy="56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ЕГАИС: обязательный QR-код на чеке с алкогольной продукци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742" y="5720742"/>
            <a:ext cx="850584" cy="64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2085404" cy="62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700" y="3573016"/>
            <a:ext cx="516462" cy="82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572691"/>
            <a:ext cx="439665" cy="42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5413931" y="6241300"/>
            <a:ext cx="3411174" cy="257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endParaRPr lang="ru-RU" sz="900" dirty="0">
              <a:solidFill>
                <a:schemeClr val="accent6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66224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23528" y="1772816"/>
            <a:ext cx="4032448" cy="65097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4800" dirty="0" smtClean="0">
              <a:solidFill>
                <a:schemeClr val="accent1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ctr">
              <a:buNone/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Размер ФСМ может быть 90х26 мм и 63х21 мм </a:t>
            </a:r>
          </a:p>
          <a:p>
            <a:pPr marL="0" indent="0">
              <a:buNone/>
            </a:pPr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</a:br>
            <a:endParaRPr lang="ru-RU" sz="12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4"/>
          </p:nvPr>
        </p:nvSpPr>
        <p:spPr>
          <a:xfrm>
            <a:off x="4658006" y="1628800"/>
            <a:ext cx="4038600" cy="4525963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Для визуального распознавания подлинности ФСМ можно воспользоваться следующими рекомендациями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Марки печатаются на самоклеящейся бумаге, которая имеет особое излучение под воздействием ультрафиолета;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Бумага содержит защитные волокна двух видов: красные и желтые волокна, а также </a:t>
            </a: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надсечки специальные для предотвращения возможности переклеивания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На бумагу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припрессована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алюминиевая голографическая фольга с барельефным изображением Герба Российской Федерации и аббревиатуры «РФ», микротекстом «Российская Федерация» и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деметаллизацией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цветопеременным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эффектом, заключающимся в появлении цветного изображения аббревиатуры «АП» и с защитным признаком в виде движения светлых полос относительно друг друга.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 бумагу марок размером 90х26 мм введена  защитная нить шириной 4 мм с нерегулярным окном, нить имеет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цветопеременный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Номер марки отпечатан струйным способом печати и состоит из трех цифр, обозначающих разряд, и восьми цифр самого номера марки;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Двухмерный штриховой код отпечатан струйным способом, содержит идентификатор ЕГАИС;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Информация на марке и этикетке бутылки должны совпадать. Здесь имеются название алкогольной продукции, вид алкогольной продукции, емкость тары, крепость, наименование предприятия-изготовителя и его местонахождение.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3240361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85499"/>
            <a:ext cx="3240360" cy="103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79" y="4797152"/>
            <a:ext cx="3240361" cy="93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260648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Вся алкогольная продукция, </a:t>
            </a:r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за исключением пива и пивных напитков, сидра, </a:t>
            </a:r>
            <a:r>
              <a:rPr lang="ru-RU" sz="1600" u="sng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пуаре</a:t>
            </a:r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, медовухи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производимая на территории Российской Федерации или ввозимая в Российскую Федерацию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из-за рубежа, подлежит обязательной маркировке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федеральными специальными марками (ФСМ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3713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330" y="609600"/>
            <a:ext cx="4801070" cy="202325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QR-коды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покупателю проверить легальность алкоголя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8" y="305543"/>
            <a:ext cx="7326614" cy="6295696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85331" y="3205779"/>
            <a:ext cx="4575159" cy="296911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июля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года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 вступили в силу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розничной продажи алкогольной продукции: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проданная бутылка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ЕГАИС,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QR-код на чеке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покупателю отследить историю производства и продажи купленного алкоголя.</a:t>
            </a:r>
          </a:p>
        </p:txBody>
      </p:sp>
    </p:spTree>
    <p:extLst>
      <p:ext uri="{BB962C8B-B14F-4D97-AF65-F5344CB8AC3E}">
        <p14:creationId xmlns:p14="http://schemas.microsoft.com/office/powerpoint/2010/main" val="3938673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3115" y="260648"/>
            <a:ext cx="8229600" cy="7060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Мобильное приложение «АНТИКОНТРАФАКТ AЛKO»</a:t>
            </a:r>
            <a:endParaRPr lang="ru-RU" sz="20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33062" y="764705"/>
            <a:ext cx="4354961" cy="38884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Сканируйте марку или </a:t>
            </a:r>
            <a:r>
              <a:rPr lang="en-US" sz="18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QR-</a:t>
            </a:r>
            <a:r>
              <a:rPr lang="ru-RU" sz="18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код с кассового чека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860032" y="939205"/>
            <a:ext cx="3816424" cy="414597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1400" b="1" u="sng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Приложение, которое позволяет: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Определить легальность алкогольной продукции по данным из ЕГАИС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Определить легальность продажи алкогольной продукции в торговой точке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Найти ближайшие легальные пункты реализации алкогольной продукции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Сообщить о найденном нарушении в федеральную службу по регулированию алкогольного рынка</a:t>
            </a:r>
          </a:p>
          <a:p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Для загрузки приложения из </a:t>
            </a:r>
            <a:r>
              <a:rPr lang="ru-RU" sz="1400" dirty="0" err="1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Google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Play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  <a:hlinkClick r:id="rId2"/>
              </a:rPr>
              <a:t>https://plav.google.com/store/apps/details?id=ru.fsrar.anticontrafact&amp;hl=ru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</a:p>
          <a:p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endParaRPr lang="ru-RU" sz="1400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Для загрузки приложения из </a:t>
            </a:r>
            <a:r>
              <a:rPr lang="ru-RU" sz="1400" dirty="0" err="1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Арр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Store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  <a:hlinkClick r:id="rId3"/>
              </a:rPr>
              <a:t>https://itunes.apple.com/ru/app/antikontrafakt-alko/id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1128672949?mt=8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</a:p>
          <a:p>
            <a:pPr marL="45720" indent="0">
              <a:buNone/>
            </a:pP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400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Также приложение можно загрузить через сайт Департамента лицензирования и регионального государственного контроля Томской области по ссылке: </a:t>
            </a:r>
            <a:r>
              <a:rPr lang="en-US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  <a:hlinkClick r:id="rId4"/>
              </a:rPr>
              <a:t>dlk.tomsk.gov.ru/opredelenie-legalnosti-alkogolnoj-produktsii</a:t>
            </a:r>
            <a:endParaRPr lang="ru-RU" sz="1400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endParaRPr lang="ru-RU" sz="2000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endParaRPr lang="ru-RU" sz="2000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8828"/>
            <a:ext cx="42576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40530"/>
            <a:ext cx="1314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13144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8372" y="4776390"/>
            <a:ext cx="46936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Интернет-ресурсы для осуществления </a:t>
            </a:r>
            <a:r>
              <a:rPr lang="ru-RU" sz="1200" b="1" u="sng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общественного контроля</a:t>
            </a:r>
            <a:r>
              <a:rPr lang="ru-RU" sz="1200" b="1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Сведения </a:t>
            </a:r>
            <a:r>
              <a:rPr lang="ru-RU" sz="12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 государственной регистрации юридических лиц, индивидуальных предпринимателей, крестьянских (фермерских) хозяйств </a:t>
            </a:r>
            <a:r>
              <a:rPr lang="ru-RU" sz="1200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  <a:hlinkClick r:id="rId8"/>
              </a:rPr>
              <a:t>https://egrul.nalog.ru/</a:t>
            </a:r>
            <a:r>
              <a:rPr lang="ru-RU" sz="1200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Государственный </a:t>
            </a:r>
            <a:r>
              <a:rPr lang="ru-RU" sz="12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сводный </a:t>
            </a:r>
            <a:r>
              <a:rPr lang="ru-RU" sz="1200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реестр</a:t>
            </a:r>
            <a:r>
              <a:rPr lang="ru-RU" sz="12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выданных, приостановленных и аннулированных </a:t>
            </a:r>
            <a:r>
              <a:rPr lang="ru-RU" sz="1200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лицензий</a:t>
            </a:r>
            <a:r>
              <a:rPr lang="ru-RU" sz="12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на производство и оборот этилового спирта, алкогольной и спиртосодержащей продукции </a:t>
            </a:r>
            <a:r>
              <a:rPr lang="ru-RU" sz="1200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  <a:hlinkClick r:id="rId9"/>
              </a:rPr>
              <a:t>http://fsrar.ru/licens/reestr</a:t>
            </a:r>
            <a:r>
              <a:rPr lang="ru-RU" sz="1200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Единый </a:t>
            </a:r>
            <a:r>
              <a:rPr lang="ru-RU" sz="12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социальный портал алкогольного </a:t>
            </a:r>
            <a:r>
              <a:rPr lang="ru-RU" sz="12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рынка для проверки марок  </a:t>
            </a:r>
            <a:r>
              <a:rPr lang="ru-RU" sz="1200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  <a:hlinkClick r:id="rId10"/>
              </a:rPr>
              <a:t>http://public.fsrar.ru/</a:t>
            </a:r>
            <a:r>
              <a:rPr lang="ru-RU" sz="1200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5012122"/>
            <a:ext cx="3816424" cy="1692771"/>
          </a:xfrm>
          <a:prstGeom prst="rect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«</a:t>
            </a:r>
            <a:r>
              <a:rPr lang="ru-RU" sz="800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ГОРЯЧАЯ</a:t>
            </a:r>
            <a:r>
              <a:rPr lang="ru-RU" sz="8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800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ЛИНИЯ</a:t>
            </a:r>
            <a:r>
              <a:rPr lang="ru-RU" sz="8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ru-RU" sz="800" b="1" dirty="0">
                <a:solidFill>
                  <a:srgbClr val="4E67C8">
                    <a:lumMod val="50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Департамента лицензирования и регионального государственного контроля Томской области по правонарушениям в сфере продаж </a:t>
            </a:r>
            <a:r>
              <a:rPr lang="ru-RU" sz="800" b="1" dirty="0" smtClean="0">
                <a:solidFill>
                  <a:srgbClr val="4E67C8">
                    <a:lumMod val="50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алкогольной продукции: </a:t>
            </a:r>
            <a:r>
              <a:rPr lang="ru-RU" sz="8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+</a:t>
            </a:r>
            <a:r>
              <a:rPr lang="ru-RU" sz="800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7(3822) </a:t>
            </a:r>
            <a:r>
              <a:rPr lang="ru-RU" sz="8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528-121, +7 (3822) 532-085</a:t>
            </a:r>
            <a:endParaRPr lang="ru-RU" sz="800" b="1" dirty="0">
              <a:solidFill>
                <a:srgbClr val="C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r>
              <a:rPr lang="ru-RU" sz="800" b="1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Раздел </a:t>
            </a:r>
            <a:r>
              <a:rPr lang="ru-RU" sz="800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приема обращений граждан на сайте Департамента лицензирования и регионального государственного контроля Томской </a:t>
            </a:r>
            <a:r>
              <a:rPr lang="ru-RU" sz="800" b="1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области </a:t>
            </a:r>
            <a:r>
              <a:rPr lang="en-US" sz="800" b="1" u="sng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https://dlk.tomsk.gov.ru </a:t>
            </a:r>
            <a:r>
              <a:rPr lang="ru-RU" sz="800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доступен по ссылкам</a:t>
            </a:r>
            <a:r>
              <a:rPr lang="en-US" sz="800" b="1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:</a:t>
            </a:r>
            <a:endParaRPr lang="ru-RU" sz="800" b="1" dirty="0" smtClean="0">
              <a:solidFill>
                <a:prstClr val="black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endParaRPr lang="ru-RU" sz="800" b="1" dirty="0" smtClean="0">
              <a:solidFill>
                <a:prstClr val="black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endParaRPr lang="ru-RU" sz="800" b="1" dirty="0" smtClean="0">
              <a:solidFill>
                <a:prstClr val="black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endParaRPr lang="ru-RU" sz="800" b="1" dirty="0">
              <a:solidFill>
                <a:prstClr val="black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Сообщения также можно отправлять </a:t>
            </a:r>
          </a:p>
          <a:p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</a:t>
            </a:r>
            <a:r>
              <a:rPr lang="en-US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" b="1" u="sng" dirty="0" smtClean="0">
                <a:solidFill>
                  <a:srgbClr val="4E67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info@palata.tomsk.ru</a:t>
            </a:r>
            <a:r>
              <a:rPr lang="ru-RU" sz="800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		</a:t>
            </a:r>
            <a:endParaRPr lang="ru-RU" sz="8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andreeva\Desktop\imag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805264"/>
            <a:ext cx="936104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7308304" y="5858507"/>
            <a:ext cx="576064" cy="907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308304" y="5858507"/>
            <a:ext cx="576064" cy="450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2607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468</TotalTime>
  <Words>977</Words>
  <Application>Microsoft Office PowerPoint</Application>
  <PresentationFormat>Экран (4:3)</PresentationFormat>
  <Paragraphs>101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ДЕПАРТАМЕНТ ЛИЦЕНЗИРОВАНИЯ и РЕГИОНАЛЬНОГО ГОСУДАРСТВЕННОГО КОНТРОЛЯ ТОМСКОЙ ОБЛАСТИ   Об опасности потребления нелегальной алкогольной продукции</vt:lpstr>
      <vt:lpstr>Презентация PowerPoint</vt:lpstr>
      <vt:lpstr>Чем опасен поддельный алкоголь?  </vt:lpstr>
      <vt:lpstr>Метиловый спирт! СМЕРТЕЛЬНО ОПАСНО!</vt:lpstr>
      <vt:lpstr>Где можно покупать алкоголь?  </vt:lpstr>
      <vt:lpstr>КАК ПРОДАЕТСЯ ЛЕГАЛЬНЫЙ АЛКОГОЛЬ</vt:lpstr>
      <vt:lpstr>     </vt:lpstr>
      <vt:lpstr>QR-коды позволяют каждому покупателю проверить легальность алкоголя </vt:lpstr>
      <vt:lpstr>Мобильное приложение «АНТИКОНТРАФАКТ AЛKO»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Мобильное приложение «АНТИКОНТРАФАКТ AЛKO»</dc:title>
  <dc:creator>Надия Абсалямова</dc:creator>
  <cp:lastModifiedBy>Алина Антух</cp:lastModifiedBy>
  <cp:revision>39</cp:revision>
  <cp:lastPrinted>2022-09-22T04:05:13Z</cp:lastPrinted>
  <dcterms:created xsi:type="dcterms:W3CDTF">2022-09-20T02:35:10Z</dcterms:created>
  <dcterms:modified xsi:type="dcterms:W3CDTF">2023-01-11T03:21:25Z</dcterms:modified>
</cp:coreProperties>
</file>