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8" r:id="rId5"/>
    <p:sldId id="278" r:id="rId6"/>
    <p:sldId id="277" r:id="rId7"/>
    <p:sldId id="279" r:id="rId8"/>
    <p:sldId id="280" r:id="rId9"/>
    <p:sldId id="281" r:id="rId10"/>
    <p:sldId id="269" r:id="rId11"/>
    <p:sldId id="282" r:id="rId12"/>
    <p:sldId id="258" r:id="rId13"/>
    <p:sldId id="284" r:id="rId14"/>
    <p:sldId id="285" r:id="rId15"/>
    <p:sldId id="283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9E32"/>
    <a:srgbClr val="F0F0F0"/>
    <a:srgbClr val="385322"/>
    <a:srgbClr val="649536"/>
    <a:srgbClr val="000000"/>
    <a:srgbClr val="385D8A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Коровы РБ</c:v>
                </c:pt>
              </c:strCache>
            </c:strRef>
          </c:tx>
          <c:spPr>
            <a:solidFill>
              <a:srgbClr val="8D9E32"/>
            </a:solidFill>
            <a:ln>
              <a:solidFill>
                <a:srgbClr val="8D9E3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7C-4278-A8FB-D4AA807618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Коровы ЛПХ ОБ</c:v>
                </c:pt>
              </c:strCache>
            </c:strRef>
          </c:tx>
          <c:spPr>
            <a:solidFill>
              <a:srgbClr val="38532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</c:v>
                </c:pt>
                <c:pt idx="1">
                  <c:v>55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7C-4278-A8FB-D4AA807618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Техника ЛПХ</c:v>
                </c:pt>
              </c:strCache>
            </c:strRef>
          </c:tx>
          <c:spPr>
            <a:ln>
              <a:solidFill>
                <a:srgbClr val="649536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7C-4278-A8FB-D4AA807618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Коровы КФХ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7C-4278-A8FB-D4AA807618E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Техника КФХ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7C-4278-A8FB-D4AA80761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92288"/>
        <c:axId val="35293824"/>
      </c:barChart>
      <c:catAx>
        <c:axId val="3529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5293824"/>
        <c:crosses val="autoZero"/>
        <c:auto val="1"/>
        <c:lblAlgn val="ctr"/>
        <c:lblOffset val="100"/>
        <c:noMultiLvlLbl val="0"/>
      </c:catAx>
      <c:valAx>
        <c:axId val="35293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2922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FEAC7-33A7-4CC5-93D8-A99F52F90AE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03FADE2-9249-40E5-8D0B-523C3B232ED0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649536"/>
          </a:solidFill>
        </a:ln>
      </dgm:spPr>
      <dgm:t>
        <a:bodyPr/>
        <a:lstStyle/>
        <a:p>
          <a:pPr algn="l"/>
          <a:r>
            <a:rPr lang="ru-RU" altLang="zh-CN" sz="3200" b="1" u="none" dirty="0" smtClean="0">
              <a:solidFill>
                <a:srgbClr val="385322"/>
              </a:solidFill>
              <a:latin typeface="+mn-lt"/>
            </a:rPr>
            <a:t>Направления поддержки</a:t>
          </a:r>
          <a:endParaRPr lang="ru-RU" sz="3200" b="1" u="none" dirty="0">
            <a:solidFill>
              <a:srgbClr val="385322"/>
            </a:solidFill>
            <a:latin typeface="+mn-lt"/>
          </a:endParaRPr>
        </a:p>
      </dgm:t>
    </dgm:pt>
    <dgm:pt modelId="{3724B54F-B786-4062-87ED-B92D4D9C0685}" type="parTrans" cxnId="{04B789BB-9925-4972-BDF8-09FDCC0567E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AC7F868-8285-4B58-A210-DEF9255676A1}" type="sibTrans" cxnId="{04B789BB-9925-4972-BDF8-09FDCC0567E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6CA364E-8F51-4B83-AE8D-451F4A12D85E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649536"/>
          </a:solidFill>
        </a:ln>
      </dgm:spPr>
      <dgm:t>
        <a:bodyPr/>
        <a:lstStyle/>
        <a:p>
          <a:pPr algn="l"/>
          <a:r>
            <a:rPr lang="ru-RU" sz="3200" b="1" u="none" dirty="0" smtClean="0">
              <a:solidFill>
                <a:srgbClr val="385322"/>
              </a:solidFill>
            </a:rPr>
            <a:t>Анализ</a:t>
          </a:r>
          <a:endParaRPr lang="ru-RU" sz="3200" b="1" u="none" dirty="0">
            <a:solidFill>
              <a:srgbClr val="385322"/>
            </a:solidFill>
          </a:endParaRPr>
        </a:p>
      </dgm:t>
    </dgm:pt>
    <dgm:pt modelId="{AA701CB0-3DBB-47B1-A5D1-7F15EEFE75E3}" type="parTrans" cxnId="{F883A46D-7EDF-4F88-BC03-D1A516155F3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48ECE0C-BEB6-4733-ACD8-9590E6C71C79}" type="sibTrans" cxnId="{F883A46D-7EDF-4F88-BC03-D1A516155F3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22A618F-50E1-42F3-AC9E-089B3C1D1E44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649536"/>
          </a:solidFill>
        </a:ln>
      </dgm:spPr>
      <dgm:t>
        <a:bodyPr/>
        <a:lstStyle/>
        <a:p>
          <a:pPr algn="l"/>
          <a:r>
            <a:rPr lang="ru-RU" sz="3200" b="1" u="none" dirty="0" smtClean="0">
              <a:solidFill>
                <a:srgbClr val="385322"/>
              </a:solidFill>
            </a:rPr>
            <a:t>Контакты</a:t>
          </a:r>
          <a:endParaRPr lang="ru-RU" sz="3200" b="1" u="none" dirty="0">
            <a:solidFill>
              <a:srgbClr val="385322"/>
            </a:solidFill>
          </a:endParaRPr>
        </a:p>
      </dgm:t>
    </dgm:pt>
    <dgm:pt modelId="{4EDB8E33-460E-422D-8DA5-CC6585C4B52E}" type="parTrans" cxnId="{2790596C-2A5D-4B35-81E9-AD9B0EEAA06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8359486-AE51-4C49-8F60-7BC0E4005E81}" type="sibTrans" cxnId="{2790596C-2A5D-4B35-81E9-AD9B0EEAA06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039E47B-1184-4EC0-BA10-6F20C1E6E614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649536"/>
          </a:solidFill>
        </a:ln>
      </dgm:spPr>
      <dgm:t>
        <a:bodyPr/>
        <a:lstStyle/>
        <a:p>
          <a:pPr algn="l"/>
          <a:r>
            <a:rPr lang="ru-RU" sz="3200" b="1" u="none" dirty="0">
              <a:solidFill>
                <a:srgbClr val="385322"/>
              </a:solidFill>
            </a:rPr>
            <a:t>Приложение</a:t>
          </a:r>
        </a:p>
      </dgm:t>
    </dgm:pt>
    <dgm:pt modelId="{154356EC-B226-4038-B18B-BAB9325D12D5}" type="parTrans" cxnId="{FE9339FA-7F80-49FE-AA6C-9FB9E8B40CF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523541-9995-4FCB-B50F-03ED08EFAEBC}" type="sibTrans" cxnId="{FE9339FA-7F80-49FE-AA6C-9FB9E8B40CF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0047FC8-24DE-448C-B522-E445C3DE329D}" type="pres">
      <dgm:prSet presAssocID="{CF0FEAC7-33A7-4CC5-93D8-A99F52F90AEE}" presName="linearFlow" presStyleCnt="0">
        <dgm:presLayoutVars>
          <dgm:dir/>
          <dgm:resizeHandles val="exact"/>
        </dgm:presLayoutVars>
      </dgm:prSet>
      <dgm:spPr/>
    </dgm:pt>
    <dgm:pt modelId="{1C6F71CC-5400-4E84-AA91-59506B8C61BC}" type="pres">
      <dgm:prSet presAssocID="{D03FADE2-9249-40E5-8D0B-523C3B232ED0}" presName="composite" presStyleCnt="0"/>
      <dgm:spPr/>
    </dgm:pt>
    <dgm:pt modelId="{7FC0299D-E343-4E6C-9F8E-ED4BD1302C2E}" type="pres">
      <dgm:prSet presAssocID="{D03FADE2-9249-40E5-8D0B-523C3B232ED0}" presName="imgShp" presStyleLbl="fgImgPlace1" presStyleIdx="0" presStyleCnt="4" custScaleX="74902" custScaleY="74902" custLinFactNeighborX="-489" custLinFactNeighborY="-15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649536"/>
          </a:solidFill>
        </a:ln>
      </dgm:spPr>
    </dgm:pt>
    <dgm:pt modelId="{75D312E8-3B10-49B4-AD42-8D448DD7AFC0}" type="pres">
      <dgm:prSet presAssocID="{D03FADE2-9249-40E5-8D0B-523C3B232ED0}" presName="txShp" presStyleLbl="node1" presStyleIdx="0" presStyleCnt="4" custLinFactNeighborX="241" custLinFactNeighborY="-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ECB16-EC86-4588-9E3D-603E7C6DADFD}" type="pres">
      <dgm:prSet presAssocID="{EAC7F868-8285-4B58-A210-DEF9255676A1}" presName="spacing" presStyleCnt="0"/>
      <dgm:spPr/>
    </dgm:pt>
    <dgm:pt modelId="{A563AD89-A5C4-4EF2-877F-0C1370125A29}" type="pres">
      <dgm:prSet presAssocID="{76CA364E-8F51-4B83-AE8D-451F4A12D85E}" presName="composite" presStyleCnt="0"/>
      <dgm:spPr/>
    </dgm:pt>
    <dgm:pt modelId="{0FDE8D8B-8E8A-4C27-B070-1309CC0A4F7C}" type="pres">
      <dgm:prSet presAssocID="{76CA364E-8F51-4B83-AE8D-451F4A12D85E}" presName="imgShp" presStyleLbl="fgImgPlace1" presStyleIdx="1" presStyleCnt="4" custScaleX="74902" custScaleY="7490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649536"/>
          </a:solidFill>
        </a:ln>
      </dgm:spPr>
    </dgm:pt>
    <dgm:pt modelId="{0B7A5CD6-8486-43DF-AFDF-0421B4E75A16}" type="pres">
      <dgm:prSet presAssocID="{76CA364E-8F51-4B83-AE8D-451F4A12D85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843E-0763-4182-BE26-10466136EEC6}" type="pres">
      <dgm:prSet presAssocID="{848ECE0C-BEB6-4733-ACD8-9590E6C71C79}" presName="spacing" presStyleCnt="0"/>
      <dgm:spPr/>
    </dgm:pt>
    <dgm:pt modelId="{B5A2233D-6952-459B-8457-B3A9903D6A6E}" type="pres">
      <dgm:prSet presAssocID="{922A618F-50E1-42F3-AC9E-089B3C1D1E44}" presName="composite" presStyleCnt="0"/>
      <dgm:spPr/>
    </dgm:pt>
    <dgm:pt modelId="{1A16558E-18FA-4093-8747-DBD186B0BBF8}" type="pres">
      <dgm:prSet presAssocID="{922A618F-50E1-42F3-AC9E-089B3C1D1E44}" presName="imgShp" presStyleLbl="fgImgPlace1" presStyleIdx="2" presStyleCnt="4" custScaleX="74902" custScaleY="7490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649536"/>
          </a:solidFill>
        </a:ln>
      </dgm:spPr>
    </dgm:pt>
    <dgm:pt modelId="{15A6F29E-DF6C-43B5-8B23-1E24FC2D2645}" type="pres">
      <dgm:prSet presAssocID="{922A618F-50E1-42F3-AC9E-089B3C1D1E4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A19AD-BF80-4F07-ADEB-F906BF246317}" type="pres">
      <dgm:prSet presAssocID="{E8359486-AE51-4C49-8F60-7BC0E4005E81}" presName="spacing" presStyleCnt="0"/>
      <dgm:spPr/>
    </dgm:pt>
    <dgm:pt modelId="{7429E458-43C9-4314-911E-24582EE3CEF5}" type="pres">
      <dgm:prSet presAssocID="{1039E47B-1184-4EC0-BA10-6F20C1E6E614}" presName="composite" presStyleCnt="0"/>
      <dgm:spPr/>
    </dgm:pt>
    <dgm:pt modelId="{87E79EA5-5090-49D1-B616-E6C2057E072E}" type="pres">
      <dgm:prSet presAssocID="{1039E47B-1184-4EC0-BA10-6F20C1E6E614}" presName="imgShp" presStyleLbl="fgImgPlace1" presStyleIdx="3" presStyleCnt="4" custScaleX="74902" custScaleY="7490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649536"/>
          </a:solidFill>
        </a:ln>
      </dgm:spPr>
    </dgm:pt>
    <dgm:pt modelId="{BC29F26F-76D5-4A2D-BC19-FA7BE190A877}" type="pres">
      <dgm:prSet presAssocID="{1039E47B-1184-4EC0-BA10-6F20C1E6E61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ECFC8-9081-41EB-B314-F0CD2834D329}" type="presOf" srcId="{D03FADE2-9249-40E5-8D0B-523C3B232ED0}" destId="{75D312E8-3B10-49B4-AD42-8D448DD7AFC0}" srcOrd="0" destOrd="0" presId="urn:microsoft.com/office/officeart/2005/8/layout/vList3#1"/>
    <dgm:cxn modelId="{04B789BB-9925-4972-BDF8-09FDCC0567E3}" srcId="{CF0FEAC7-33A7-4CC5-93D8-A99F52F90AEE}" destId="{D03FADE2-9249-40E5-8D0B-523C3B232ED0}" srcOrd="0" destOrd="0" parTransId="{3724B54F-B786-4062-87ED-B92D4D9C0685}" sibTransId="{EAC7F868-8285-4B58-A210-DEF9255676A1}"/>
    <dgm:cxn modelId="{C7D5C4CB-A784-432B-B22F-0BDF047D6219}" type="presOf" srcId="{922A618F-50E1-42F3-AC9E-089B3C1D1E44}" destId="{15A6F29E-DF6C-43B5-8B23-1E24FC2D2645}" srcOrd="0" destOrd="0" presId="urn:microsoft.com/office/officeart/2005/8/layout/vList3#1"/>
    <dgm:cxn modelId="{12EB9650-7774-4037-B568-96D711792987}" type="presOf" srcId="{1039E47B-1184-4EC0-BA10-6F20C1E6E614}" destId="{BC29F26F-76D5-4A2D-BC19-FA7BE190A877}" srcOrd="0" destOrd="0" presId="urn:microsoft.com/office/officeart/2005/8/layout/vList3#1"/>
    <dgm:cxn modelId="{B965FE8D-651B-4786-B926-A7146EAA1AF4}" type="presOf" srcId="{76CA364E-8F51-4B83-AE8D-451F4A12D85E}" destId="{0B7A5CD6-8486-43DF-AFDF-0421B4E75A16}" srcOrd="0" destOrd="0" presId="urn:microsoft.com/office/officeart/2005/8/layout/vList3#1"/>
    <dgm:cxn modelId="{2790596C-2A5D-4B35-81E9-AD9B0EEAA069}" srcId="{CF0FEAC7-33A7-4CC5-93D8-A99F52F90AEE}" destId="{922A618F-50E1-42F3-AC9E-089B3C1D1E44}" srcOrd="2" destOrd="0" parTransId="{4EDB8E33-460E-422D-8DA5-CC6585C4B52E}" sibTransId="{E8359486-AE51-4C49-8F60-7BC0E4005E81}"/>
    <dgm:cxn modelId="{FE9339FA-7F80-49FE-AA6C-9FB9E8B40CF7}" srcId="{CF0FEAC7-33A7-4CC5-93D8-A99F52F90AEE}" destId="{1039E47B-1184-4EC0-BA10-6F20C1E6E614}" srcOrd="3" destOrd="0" parTransId="{154356EC-B226-4038-B18B-BAB9325D12D5}" sibTransId="{AC523541-9995-4FCB-B50F-03ED08EFAEBC}"/>
    <dgm:cxn modelId="{DC185E4C-8883-469C-B418-F3951B64A71D}" type="presOf" srcId="{CF0FEAC7-33A7-4CC5-93D8-A99F52F90AEE}" destId="{A0047FC8-24DE-448C-B522-E445C3DE329D}" srcOrd="0" destOrd="0" presId="urn:microsoft.com/office/officeart/2005/8/layout/vList3#1"/>
    <dgm:cxn modelId="{F883A46D-7EDF-4F88-BC03-D1A516155F31}" srcId="{CF0FEAC7-33A7-4CC5-93D8-A99F52F90AEE}" destId="{76CA364E-8F51-4B83-AE8D-451F4A12D85E}" srcOrd="1" destOrd="0" parTransId="{AA701CB0-3DBB-47B1-A5D1-7F15EEFE75E3}" sibTransId="{848ECE0C-BEB6-4733-ACD8-9590E6C71C79}"/>
    <dgm:cxn modelId="{97E3C557-C8CC-487E-B210-1E07E52C3FF0}" type="presParOf" srcId="{A0047FC8-24DE-448C-B522-E445C3DE329D}" destId="{1C6F71CC-5400-4E84-AA91-59506B8C61BC}" srcOrd="0" destOrd="0" presId="urn:microsoft.com/office/officeart/2005/8/layout/vList3#1"/>
    <dgm:cxn modelId="{F23DB6C1-70A4-4AE9-A2B7-A08586015D24}" type="presParOf" srcId="{1C6F71CC-5400-4E84-AA91-59506B8C61BC}" destId="{7FC0299D-E343-4E6C-9F8E-ED4BD1302C2E}" srcOrd="0" destOrd="0" presId="urn:microsoft.com/office/officeart/2005/8/layout/vList3#1"/>
    <dgm:cxn modelId="{F868EB13-478E-4CDD-8F3E-5176DC56DAC0}" type="presParOf" srcId="{1C6F71CC-5400-4E84-AA91-59506B8C61BC}" destId="{75D312E8-3B10-49B4-AD42-8D448DD7AFC0}" srcOrd="1" destOrd="0" presId="urn:microsoft.com/office/officeart/2005/8/layout/vList3#1"/>
    <dgm:cxn modelId="{0B97721F-BD12-4944-A646-8E8A86DDE5B9}" type="presParOf" srcId="{A0047FC8-24DE-448C-B522-E445C3DE329D}" destId="{A59ECB16-EC86-4588-9E3D-603E7C6DADFD}" srcOrd="1" destOrd="0" presId="urn:microsoft.com/office/officeart/2005/8/layout/vList3#1"/>
    <dgm:cxn modelId="{45676D13-CCA2-400D-A7D5-6F5713709139}" type="presParOf" srcId="{A0047FC8-24DE-448C-B522-E445C3DE329D}" destId="{A563AD89-A5C4-4EF2-877F-0C1370125A29}" srcOrd="2" destOrd="0" presId="urn:microsoft.com/office/officeart/2005/8/layout/vList3#1"/>
    <dgm:cxn modelId="{062048BA-E8BE-4E08-9437-88B5A8F79B98}" type="presParOf" srcId="{A563AD89-A5C4-4EF2-877F-0C1370125A29}" destId="{0FDE8D8B-8E8A-4C27-B070-1309CC0A4F7C}" srcOrd="0" destOrd="0" presId="urn:microsoft.com/office/officeart/2005/8/layout/vList3#1"/>
    <dgm:cxn modelId="{1696F7F4-DD3A-4E7F-AA59-BC435AE6B316}" type="presParOf" srcId="{A563AD89-A5C4-4EF2-877F-0C1370125A29}" destId="{0B7A5CD6-8486-43DF-AFDF-0421B4E75A16}" srcOrd="1" destOrd="0" presId="urn:microsoft.com/office/officeart/2005/8/layout/vList3#1"/>
    <dgm:cxn modelId="{1A60368E-D092-49F5-BF49-B91608B89878}" type="presParOf" srcId="{A0047FC8-24DE-448C-B522-E445C3DE329D}" destId="{2AE1843E-0763-4182-BE26-10466136EEC6}" srcOrd="3" destOrd="0" presId="urn:microsoft.com/office/officeart/2005/8/layout/vList3#1"/>
    <dgm:cxn modelId="{5C0D3EFE-8FBF-422F-B003-697F66ED8529}" type="presParOf" srcId="{A0047FC8-24DE-448C-B522-E445C3DE329D}" destId="{B5A2233D-6952-459B-8457-B3A9903D6A6E}" srcOrd="4" destOrd="0" presId="urn:microsoft.com/office/officeart/2005/8/layout/vList3#1"/>
    <dgm:cxn modelId="{D81B955F-F9E6-477F-A61D-E354E408EBB2}" type="presParOf" srcId="{B5A2233D-6952-459B-8457-B3A9903D6A6E}" destId="{1A16558E-18FA-4093-8747-DBD186B0BBF8}" srcOrd="0" destOrd="0" presId="urn:microsoft.com/office/officeart/2005/8/layout/vList3#1"/>
    <dgm:cxn modelId="{61A39590-C2FC-4BC3-B1AC-F07075EB4E20}" type="presParOf" srcId="{B5A2233D-6952-459B-8457-B3A9903D6A6E}" destId="{15A6F29E-DF6C-43B5-8B23-1E24FC2D2645}" srcOrd="1" destOrd="0" presId="urn:microsoft.com/office/officeart/2005/8/layout/vList3#1"/>
    <dgm:cxn modelId="{D672C2BA-4305-4E86-9D56-17E7A140C797}" type="presParOf" srcId="{A0047FC8-24DE-448C-B522-E445C3DE329D}" destId="{C4FA19AD-BF80-4F07-ADEB-F906BF246317}" srcOrd="5" destOrd="0" presId="urn:microsoft.com/office/officeart/2005/8/layout/vList3#1"/>
    <dgm:cxn modelId="{A1810411-E711-4CD9-96BE-11B35B922F87}" type="presParOf" srcId="{A0047FC8-24DE-448C-B522-E445C3DE329D}" destId="{7429E458-43C9-4314-911E-24582EE3CEF5}" srcOrd="6" destOrd="0" presId="urn:microsoft.com/office/officeart/2005/8/layout/vList3#1"/>
    <dgm:cxn modelId="{E7421355-949E-4A04-B018-0398C7606F1B}" type="presParOf" srcId="{7429E458-43C9-4314-911E-24582EE3CEF5}" destId="{87E79EA5-5090-49D1-B616-E6C2057E072E}" srcOrd="0" destOrd="0" presId="urn:microsoft.com/office/officeart/2005/8/layout/vList3#1"/>
    <dgm:cxn modelId="{61075A2C-B25D-4C51-AD08-ABBDD8CE4B84}" type="presParOf" srcId="{7429E458-43C9-4314-911E-24582EE3CEF5}" destId="{BC29F26F-76D5-4A2D-BC19-FA7BE190A87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312E8-3B10-49B4-AD42-8D448DD7AFC0}">
      <dsp:nvSpPr>
        <dsp:cNvPr id="0" name=""/>
        <dsp:cNvSpPr/>
      </dsp:nvSpPr>
      <dsp:spPr>
        <a:xfrm rot="10800000">
          <a:off x="1127426" y="0"/>
          <a:ext cx="3816329" cy="838282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6495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65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3200" b="1" u="none" kern="1200" dirty="0" smtClean="0">
              <a:solidFill>
                <a:srgbClr val="385322"/>
              </a:solidFill>
              <a:latin typeface="+mn-lt"/>
            </a:rPr>
            <a:t>Направления поддержки</a:t>
          </a:r>
          <a:endParaRPr lang="ru-RU" sz="3200" b="1" u="none" kern="1200" dirty="0">
            <a:solidFill>
              <a:srgbClr val="385322"/>
            </a:solidFill>
            <a:latin typeface="+mn-lt"/>
          </a:endParaRPr>
        </a:p>
      </dsp:txBody>
      <dsp:txXfrm rot="10800000">
        <a:off x="1336996" y="0"/>
        <a:ext cx="3606759" cy="838282"/>
      </dsp:txXfrm>
    </dsp:sp>
    <dsp:sp modelId="{7FC0299D-E343-4E6C-9F8E-ED4BD1302C2E}">
      <dsp:nvSpPr>
        <dsp:cNvPr id="0" name=""/>
        <dsp:cNvSpPr/>
      </dsp:nvSpPr>
      <dsp:spPr>
        <a:xfrm>
          <a:off x="800184" y="104225"/>
          <a:ext cx="627890" cy="62789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6495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A5CD6-8486-43DF-AFDF-0421B4E75A16}">
      <dsp:nvSpPr>
        <dsp:cNvPr id="0" name=""/>
        <dsp:cNvSpPr/>
      </dsp:nvSpPr>
      <dsp:spPr>
        <a:xfrm rot="10800000">
          <a:off x="1118228" y="1088828"/>
          <a:ext cx="3816329" cy="838282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6495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65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rgbClr val="385322"/>
              </a:solidFill>
            </a:rPr>
            <a:t>Анализ</a:t>
          </a:r>
          <a:endParaRPr lang="ru-RU" sz="3200" b="1" u="none" kern="1200" dirty="0">
            <a:solidFill>
              <a:srgbClr val="385322"/>
            </a:solidFill>
          </a:endParaRPr>
        </a:p>
      </dsp:txBody>
      <dsp:txXfrm rot="10800000">
        <a:off x="1327798" y="1088828"/>
        <a:ext cx="3606759" cy="838282"/>
      </dsp:txXfrm>
    </dsp:sp>
    <dsp:sp modelId="{0FDE8D8B-8E8A-4C27-B070-1309CC0A4F7C}">
      <dsp:nvSpPr>
        <dsp:cNvPr id="0" name=""/>
        <dsp:cNvSpPr/>
      </dsp:nvSpPr>
      <dsp:spPr>
        <a:xfrm>
          <a:off x="804283" y="1194024"/>
          <a:ext cx="627890" cy="62789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6495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6F29E-DF6C-43B5-8B23-1E24FC2D2645}">
      <dsp:nvSpPr>
        <dsp:cNvPr id="0" name=""/>
        <dsp:cNvSpPr/>
      </dsp:nvSpPr>
      <dsp:spPr>
        <a:xfrm rot="10800000">
          <a:off x="1118228" y="2177344"/>
          <a:ext cx="3816329" cy="838282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6495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65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rgbClr val="385322"/>
              </a:solidFill>
            </a:rPr>
            <a:t>Контакты</a:t>
          </a:r>
          <a:endParaRPr lang="ru-RU" sz="3200" b="1" u="none" kern="1200" dirty="0">
            <a:solidFill>
              <a:srgbClr val="385322"/>
            </a:solidFill>
          </a:endParaRPr>
        </a:p>
      </dsp:txBody>
      <dsp:txXfrm rot="10800000">
        <a:off x="1327798" y="2177344"/>
        <a:ext cx="3606759" cy="838282"/>
      </dsp:txXfrm>
    </dsp:sp>
    <dsp:sp modelId="{1A16558E-18FA-4093-8747-DBD186B0BBF8}">
      <dsp:nvSpPr>
        <dsp:cNvPr id="0" name=""/>
        <dsp:cNvSpPr/>
      </dsp:nvSpPr>
      <dsp:spPr>
        <a:xfrm>
          <a:off x="804283" y="2282540"/>
          <a:ext cx="627890" cy="62789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6495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9F26F-76D5-4A2D-BC19-FA7BE190A877}">
      <dsp:nvSpPr>
        <dsp:cNvPr id="0" name=""/>
        <dsp:cNvSpPr/>
      </dsp:nvSpPr>
      <dsp:spPr>
        <a:xfrm rot="10800000">
          <a:off x="1118228" y="3265861"/>
          <a:ext cx="3816329" cy="838282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6495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65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>
              <a:solidFill>
                <a:srgbClr val="385322"/>
              </a:solidFill>
            </a:rPr>
            <a:t>Приложение</a:t>
          </a:r>
        </a:p>
      </dsp:txBody>
      <dsp:txXfrm rot="10800000">
        <a:off x="1327798" y="3265861"/>
        <a:ext cx="3606759" cy="838282"/>
      </dsp:txXfrm>
    </dsp:sp>
    <dsp:sp modelId="{87E79EA5-5090-49D1-B616-E6C2057E072E}">
      <dsp:nvSpPr>
        <dsp:cNvPr id="0" name=""/>
        <dsp:cNvSpPr/>
      </dsp:nvSpPr>
      <dsp:spPr>
        <a:xfrm>
          <a:off x="804283" y="3371057"/>
          <a:ext cx="627890" cy="62789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6495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FF528-81F3-418B-BB1F-1DAE1813F837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A3369-CFB7-4819-9FBF-4F0319248EE4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D17A8-D5C7-4BB2-8196-EAB08F156586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CA2CE-D192-43ED-A003-74C2FDCED877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345B1-7F82-4D53-A529-7C8C0F621783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D002D-1B47-46C7-B2D9-2B1A9DA1B550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7026C5-44F5-4DA3-997F-45A7105FB48D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A69E2-CEC0-4BA8-9D12-0DA10AB41DB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2456B-FB11-4D8F-978F-64E282EE0BD5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A44B-E9AE-4E81-B9B7-618CCD1651A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B25B1-615E-4432-A9C6-423822FAE5EB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33AAA-F83A-4AE5-8833-4AD239499FEC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B0BED-F80C-4901-BECA-F651E321A342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21694-7E6C-470B-90EA-4F102909FC9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74973-F4D9-4B5C-8284-ADC274450A1E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2D4B8-A262-4743-8A5A-3638441511EF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6C919-6E95-4A85-8BCE-4B3EC60FEE48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3255-3C32-4D6A-A927-2051E333FF7C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C0EAF-F0F2-41BC-86C9-5A7BFA2A3A0A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8681A-CFCD-4C50-89FC-EC4D1339EE67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F195A-910D-4E61-B749-B0B7B1CCBE69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007CF-F3D8-4611-8D64-3A870293E2EF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/>
              <a:t>Cliquez pour modifier le style du titre</a:t>
            </a:r>
            <a:endParaRPr lang="fr-CA" altLang="zh-CN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B49795D-5DD4-4F69-BFE4-9B33653D7D70}" type="datetimeFigureOut">
              <a:rPr lang="zh-CN" altLang="en-US"/>
              <a:pPr/>
              <a:t>2022/7/15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3EF126-8ED1-4387-96D7-17D5819A79FC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dm.tomsk.ru/selskoe_hozyajstvo.html" TargetMode="External"/><Relationship Id="rId5" Type="http://schemas.openxmlformats.org/officeDocument/2006/relationships/hyperlink" Target="mailto:krush@tomsk.gov.ru" TargetMode="External"/><Relationship Id="rId31" Type="http://schemas.openxmlformats.org/officeDocument/2006/relationships/image" Target="../media/image123.sv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krush@tomsk.gov.ru" TargetMode="External"/><Relationship Id="rId31" Type="http://schemas.openxmlformats.org/officeDocument/2006/relationships/image" Target="../media/image123.sv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hyperlink" Target="mailto:krush@tomsk.gov.ru" TargetMode="Externa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09" Type="http://schemas.openxmlformats.org/officeDocument/2006/relationships/slide" Target="slide10.xml"/><Relationship Id="rId3" Type="http://schemas.openxmlformats.org/officeDocument/2006/relationships/image" Target="../media/image8.png"/><Relationship Id="rId104" Type="http://schemas.openxmlformats.org/officeDocument/2006/relationships/slide" Target="slide8.xml"/><Relationship Id="rId25" Type="http://schemas.openxmlformats.org/officeDocument/2006/relationships/image" Target="../media/image10.png"/><Relationship Id="rId103" Type="http://schemas.openxmlformats.org/officeDocument/2006/relationships/image" Target="../media/image493.svg"/><Relationship Id="rId108" Type="http://schemas.openxmlformats.org/officeDocument/2006/relationships/slide" Target="slide6.xml"/><Relationship Id="rId2" Type="http://schemas.openxmlformats.org/officeDocument/2006/relationships/image" Target="../media/image5.jpeg"/><Relationship Id="rId10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24" Type="http://schemas.openxmlformats.org/officeDocument/2006/relationships/slide" Target="slide5.xml"/><Relationship Id="rId53" Type="http://schemas.openxmlformats.org/officeDocument/2006/relationships/image" Target="../media/image755.svg"/><Relationship Id="rId110" Type="http://schemas.openxmlformats.org/officeDocument/2006/relationships/slide" Target="slide11.xml"/><Relationship Id="rId5" Type="http://schemas.openxmlformats.org/officeDocument/2006/relationships/slide" Target="slide7.xml"/><Relationship Id="rId23" Type="http://schemas.openxmlformats.org/officeDocument/2006/relationships/image" Target="../media/image311.svg"/><Relationship Id="rId106" Type="http://schemas.openxmlformats.org/officeDocument/2006/relationships/slide" Target="slide9.xml"/><Relationship Id="rId61" Type="http://schemas.openxmlformats.org/officeDocument/2006/relationships/image" Target="../media/image35.svg"/><Relationship Id="rId4" Type="http://schemas.microsoft.com/office/2007/relationships/hdphoto" Target="../media/hdphoto2.wdp"/><Relationship Id="rId10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2D2FA70-0835-1071-407E-7A523A7C9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Sous-titre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5904656" cy="1900251"/>
          </a:xfrm>
        </p:spPr>
        <p:txBody>
          <a:bodyPr/>
          <a:lstStyle/>
          <a:p>
            <a:pPr algn="l" eaLnBrk="1" hangingPunct="1">
              <a:lnSpc>
                <a:spcPct val="75000"/>
              </a:lnSpc>
              <a:spcBef>
                <a:spcPts val="0"/>
              </a:spcBef>
            </a:pPr>
            <a:r>
              <a:rPr lang="ru-RU" sz="5400" b="1" dirty="0">
                <a:solidFill>
                  <a:schemeClr val="bg1"/>
                </a:solidFill>
              </a:rPr>
              <a:t>Поддержка МФХ </a:t>
            </a:r>
          </a:p>
          <a:p>
            <a:pPr algn="l" eaLnBrk="1" hangingPunct="1">
              <a:lnSpc>
                <a:spcPct val="75000"/>
              </a:lnSpc>
              <a:spcBef>
                <a:spcPts val="0"/>
              </a:spcBef>
            </a:pPr>
            <a:r>
              <a:rPr lang="ru-RU" sz="5400" b="1" dirty="0">
                <a:solidFill>
                  <a:schemeClr val="bg1"/>
                </a:solidFill>
              </a:rPr>
              <a:t>в Кривошеинском районе</a:t>
            </a:r>
            <a:endParaRPr lang="fr-CA" altLang="zh-CN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E3CCAA-1C42-E25B-5DB8-3B6661BB44BD}"/>
              </a:ext>
            </a:extLst>
          </p:cNvPr>
          <p:cNvSpPr txBox="1"/>
          <p:nvPr/>
        </p:nvSpPr>
        <p:spPr>
          <a:xfrm>
            <a:off x="888587" y="4238050"/>
            <a:ext cx="547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Отдел социально-экономического развития села Администрации Кривошеинского района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6B4B7F-433C-AD18-1519-7737C7107EEE}"/>
              </a:ext>
            </a:extLst>
          </p:cNvPr>
          <p:cNvSpPr txBox="1"/>
          <p:nvPr/>
        </p:nvSpPr>
        <p:spPr>
          <a:xfrm>
            <a:off x="888587" y="634147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Май 2022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9E3720F-14A5-4661-E25B-28367E080F31}"/>
              </a:ext>
            </a:extLst>
          </p:cNvPr>
          <p:cNvSpPr/>
          <p:nvPr/>
        </p:nvSpPr>
        <p:spPr>
          <a:xfrm>
            <a:off x="9503532" y="872716"/>
            <a:ext cx="1080120" cy="108012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78A6C0F-82F9-54C1-8E88-5828AEBF3B05}"/>
              </a:ext>
            </a:extLst>
          </p:cNvPr>
          <p:cNvSpPr/>
          <p:nvPr/>
        </p:nvSpPr>
        <p:spPr>
          <a:xfrm>
            <a:off x="9503532" y="2132856"/>
            <a:ext cx="1080120" cy="1080120"/>
          </a:xfrm>
          <a:prstGeom prst="rect">
            <a:avLst/>
          </a:prstGeom>
          <a:solidFill>
            <a:srgbClr val="38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DB47982-C1C8-5B78-D0C3-9F288C69C436}"/>
              </a:ext>
            </a:extLst>
          </p:cNvPr>
          <p:cNvSpPr/>
          <p:nvPr/>
        </p:nvSpPr>
        <p:spPr>
          <a:xfrm>
            <a:off x="9503532" y="3463170"/>
            <a:ext cx="1080120" cy="1080120"/>
          </a:xfrm>
          <a:prstGeom prst="rect">
            <a:avLst/>
          </a:prstGeom>
          <a:solidFill>
            <a:srgbClr val="649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5660F3-BCA9-FC90-87DF-7B87ED0F255F}"/>
              </a:ext>
            </a:extLst>
          </p:cNvPr>
          <p:cNvSpPr/>
          <p:nvPr/>
        </p:nvSpPr>
        <p:spPr>
          <a:xfrm>
            <a:off x="9492527" y="4725144"/>
            <a:ext cx="1080120" cy="1080120"/>
          </a:xfrm>
          <a:prstGeom prst="rect">
            <a:avLst/>
          </a:prstGeom>
          <a:solidFill>
            <a:srgbClr val="8D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D5B5810-1F0A-5709-4DE6-19CB90C86794}"/>
              </a:ext>
            </a:extLst>
          </p:cNvPr>
          <p:cNvSpPr/>
          <p:nvPr/>
        </p:nvSpPr>
        <p:spPr>
          <a:xfrm>
            <a:off x="10764688" y="3463170"/>
            <a:ext cx="1080120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23865"/>
              </p:ext>
            </p:extLst>
          </p:nvPr>
        </p:nvGraphicFramePr>
        <p:xfrm>
          <a:off x="428595" y="1500174"/>
          <a:ext cx="83764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5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5303"/>
              </a:tblGrid>
              <a:tr h="5143536">
                <a:tc>
                  <a:txBody>
                    <a:bodyPr/>
                    <a:lstStyle/>
                    <a:p>
                      <a:r>
                        <a:rPr lang="ru-RU" sz="2000" b="1" u="none" dirty="0">
                          <a:solidFill>
                            <a:srgbClr val="8D9E32"/>
                          </a:solidFill>
                        </a:rPr>
                        <a:t>Условия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не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менее</a:t>
                      </a:r>
                      <a:r>
                        <a:rPr lang="ru-RU" sz="14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 голов коров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состоянию 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1 января текущего года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  Документы</a:t>
                      </a:r>
                      <a:endParaRPr lang="ru-RU" sz="1800" b="1" u="none" dirty="0">
                        <a:solidFill>
                          <a:srgbClr val="8D9E32"/>
                        </a:solidFill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/>
                        <a:t> </a:t>
                      </a:r>
                      <a:r>
                        <a:rPr lang="ru-RU" sz="1400" b="0" dirty="0" smtClean="0"/>
                        <a:t>заявление</a:t>
                      </a:r>
                      <a:endParaRPr lang="ru-RU" sz="1400" b="0" dirty="0"/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/>
                        <a:t> </a:t>
                      </a:r>
                      <a:r>
                        <a:rPr lang="ru-RU" sz="1400" b="0" dirty="0" smtClean="0"/>
                        <a:t>справка-расчет</a:t>
                      </a:r>
                      <a:endParaRPr lang="ru-RU" sz="1400" b="0" dirty="0"/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/>
                        <a:t> </a:t>
                      </a:r>
                      <a:r>
                        <a:rPr lang="ru-RU" sz="1400" b="0" dirty="0" smtClean="0"/>
                        <a:t>соглашение</a:t>
                      </a:r>
                      <a:endParaRPr lang="ru-RU" sz="1400" b="0" dirty="0"/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копии отчетов по форме N 3-фермер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за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предшествующие два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реестр крупного рогатого скота, прошедшего процедуру первичной идентификации животных методом чипирования или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биркования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отчет о движении поголовья скота по форме СП-51 за год, предшествующий году подачи заявления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о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предоставлении субсидии, и на первое число месяца, в котором подано заявление;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отчет по форме № 1-КФХ или отчета по форме 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1-ИП за год, предшествующий году подачи заявления о предоставлении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копии документов, подтверждающих фактически произведенные затраты с 1 августа предшествующего года по 31 октября текущего года</a:t>
                      </a:r>
                      <a:endParaRPr lang="ru-RU" sz="1400" b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 Расчет</a:t>
                      </a:r>
                    </a:p>
                    <a:p>
                      <a:pPr marL="177800" indent="0"/>
                      <a:endParaRPr lang="ru-RU" sz="1800" b="1" kern="1200" dirty="0" smtClean="0">
                        <a:solidFill>
                          <a:srgbClr val="8D9E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0"/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С = П* (Т*к)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С – сумма субсидии на содержание коров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 – поголовье коров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 – ставка субсидии на 1 голову коровы (3000 рублей на молочную, 4000 рублей на мясную)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 – коэффициент сохранения поголовья коров, к = 1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(п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ри снижении поголовья применяется понижающий коэффициент к = 0,8)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субсидии  на мясных коров не более 400 000 рублей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ru-RU" sz="4000" b="1" dirty="0">
                <a:ln w="17780" cmpd="sng">
                  <a:noFill/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</a:rPr>
              <a:t>На содержание коров в КФХ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-284990" y="4214024"/>
            <a:ext cx="4714908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072728" y="4285462"/>
            <a:ext cx="4714908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14290"/>
            <a:ext cx="71438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На возмещение части затрат на обеспечение технической и технологической модернизации в КФХ</a:t>
            </a:r>
            <a:endParaRPr kumimoji="0" lang="ru-RU" sz="28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714488"/>
          <a:ext cx="8358247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8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7455"/>
              </a:tblGrid>
              <a:tr h="4506270">
                <a:tc>
                  <a:txBody>
                    <a:bodyPr/>
                    <a:lstStyle/>
                    <a:p>
                      <a:r>
                        <a:rPr lang="ru-RU" sz="2000" u="none" dirty="0" smtClean="0">
                          <a:solidFill>
                            <a:srgbClr val="8D9E32"/>
                          </a:solidFill>
                        </a:rPr>
                        <a:t>Условия</a:t>
                      </a:r>
                    </a:p>
                    <a:p>
                      <a:endParaRPr lang="ru-RU" sz="2000" u="none" dirty="0">
                        <a:solidFill>
                          <a:srgbClr val="8D9E32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10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условных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голов (см. приложение)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сельскохозяйственных животных или 50 га посевных площадей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по состоянию               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1-е число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месяца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подается заявление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о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предоставлении субсидии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</a:p>
                    <a:p>
                      <a:endParaRPr lang="ru-RU" sz="2000" u="none" dirty="0">
                        <a:solidFill>
                          <a:srgbClr val="8D9E32"/>
                        </a:solidFill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заявление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справка-расчет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копии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отчетов по форме N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3-фермер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реестр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крупного рогатого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скота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отчет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 движении поголовья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скота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отчет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форме № 1-КФХ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(№ 1-ИП)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отчет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форме N 2-фермер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 3-фермер)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копии документов, подтверждающих приобретение новой техники и (или) оборудования, и (или) материалов, и (или) выполнение работ (оказание услуг) (договоров, актов приема-передачи, актов выполненных работ (оказанных услуг), товарных накладных, платежных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документов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подтверждающих осуществление платежей получателем субсидии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в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безналичном порядке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</a:t>
                      </a:r>
                      <a:r>
                        <a:rPr lang="ru-RU" sz="11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подтверждающие </a:t>
                      </a:r>
                      <a:r>
                        <a:rPr lang="ru-RU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затраты с 1 декабря предшествующего года по 30 ноября текущего года</a:t>
                      </a:r>
                      <a:endParaRPr lang="ru-RU" sz="11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копии паспортов транспортных средств, самоходных машин и других видов техники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с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отметкой о регистрации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endParaRPr lang="ru-RU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0"/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С = З * Т</a:t>
                      </a:r>
                    </a:p>
                    <a:p>
                      <a:pPr marL="177800" indent="0"/>
                      <a:endParaRPr lang="ru-RU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0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где С –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сумма субсидии на возмещение части затрат на обеспечение технической и технологической модернизации (</a:t>
                      </a:r>
                      <a:r>
                        <a:rPr lang="ru-RU" sz="14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7800" indent="0"/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 – сумма затрат</a:t>
                      </a: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(без учета НДС)  (</a:t>
                      </a:r>
                      <a:r>
                        <a:rPr lang="ru-RU" sz="14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7800" indent="0"/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0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 – ставка субсидии 40%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7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Сумма субсидии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</a:rPr>
                        <a:t> не более 650 000 рублей в год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5400000">
            <a:off x="322221" y="4535507"/>
            <a:ext cx="4214866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394187" y="4464069"/>
            <a:ext cx="4214866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лево 8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2071670" y="6357958"/>
            <a:ext cx="214314" cy="214314"/>
          </a:xfrm>
          <a:prstGeom prst="rect">
            <a:avLst/>
          </a:prstGeom>
          <a:solidFill>
            <a:srgbClr val="8D9E3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41466C8-F943-048C-43D4-4D788DC8AB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-256308" y="4506712"/>
            <a:ext cx="2304256" cy="1143000"/>
          </a:xfrm>
        </p:spPr>
        <p:txBody>
          <a:bodyPr/>
          <a:lstStyle/>
          <a:p>
            <a:pPr algn="r" eaLnBrk="1" hangingPunct="1"/>
            <a:r>
              <a:rPr lang="ru-RU" altLang="zh-CN" sz="2800" b="1" dirty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FFF Tusj" pitchFamily="18" charset="0"/>
              </a:rPr>
              <a:t>Выводы</a:t>
            </a:r>
            <a:endParaRPr lang="fr-CA" altLang="zh-CN" sz="2800" b="1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latin typeface="FFF Tusj" pitchFamily="18" charset="0"/>
            </a:endParaRP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>
          <a:xfrm>
            <a:off x="2123727" y="4937463"/>
            <a:ext cx="4426529" cy="163480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zh-CN" sz="1400" dirty="0">
                <a:solidFill>
                  <a:schemeClr val="bg1"/>
                </a:solidFill>
              </a:rPr>
              <a:t>За период действия муниципальной программы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zh-CN" sz="1400" dirty="0">
                <a:solidFill>
                  <a:srgbClr val="8D9E32"/>
                </a:solidFill>
              </a:rPr>
              <a:t>не было ни одной заявки </a:t>
            </a:r>
            <a:r>
              <a:rPr lang="ru-RU" altLang="zh-CN" sz="1400" dirty="0">
                <a:solidFill>
                  <a:schemeClr val="bg1"/>
                </a:solidFill>
              </a:rPr>
              <a:t>по направлениям: </a:t>
            </a:r>
            <a:r>
              <a:rPr lang="fr-CA" altLang="zh-CN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на возмещение затрат за </a:t>
            </a:r>
            <a:r>
              <a:rPr lang="ru-RU" sz="1400" dirty="0">
                <a:solidFill>
                  <a:srgbClr val="8D9E32"/>
                </a:solidFill>
              </a:rPr>
              <a:t>ветеринарные услуги </a:t>
            </a:r>
            <a:r>
              <a:rPr lang="ru-RU" sz="1100" dirty="0">
                <a:solidFill>
                  <a:schemeClr val="bg1"/>
                </a:solidFill>
              </a:rPr>
              <a:t>(клеймение мяса и экспертиза молочной продукции собственного производства) </a:t>
            </a:r>
            <a:r>
              <a:rPr lang="ru-RU" sz="1400" dirty="0">
                <a:solidFill>
                  <a:schemeClr val="bg1"/>
                </a:solidFill>
              </a:rPr>
              <a:t>и  на возмещение части затрат личным подсобным хозяйствам, </a:t>
            </a:r>
            <a:r>
              <a:rPr lang="ru-RU" sz="1400" dirty="0">
                <a:solidFill>
                  <a:srgbClr val="8D9E32"/>
                </a:solidFill>
              </a:rPr>
              <a:t>реализующим продукцию </a:t>
            </a:r>
            <a:r>
              <a:rPr lang="ru-RU" sz="1400" dirty="0">
                <a:solidFill>
                  <a:schemeClr val="bg1"/>
                </a:solidFill>
              </a:rPr>
              <a:t>собственного производства.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40808496"/>
              </p:ext>
            </p:extLst>
          </p:nvPr>
        </p:nvGraphicFramePr>
        <p:xfrm>
          <a:off x="355700" y="1347360"/>
          <a:ext cx="8392764" cy="309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re 3"/>
          <p:cNvSpPr txBox="1">
            <a:spLocks/>
          </p:cNvSpPr>
          <p:nvPr/>
        </p:nvSpPr>
        <p:spPr bwMode="auto">
          <a:xfrm>
            <a:off x="450711" y="404664"/>
            <a:ext cx="74657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Количество</a:t>
            </a:r>
            <a:r>
              <a:rPr kumimoji="0" lang="ru-RU" altLang="zh-CN" sz="3200" i="0" u="none" strike="noStrike" kern="1200" normalizeH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заявок на субсидирование</a:t>
            </a:r>
            <a:endParaRPr kumimoji="0" lang="fr-CA" altLang="zh-CN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xmlns="" id="{7727A6AF-9829-ADFC-896E-0E02EAC220E3}"/>
              </a:ext>
            </a:extLst>
          </p:cNvPr>
          <p:cNvSpPr txBox="1">
            <a:spLocks/>
          </p:cNvSpPr>
          <p:nvPr/>
        </p:nvSpPr>
        <p:spPr bwMode="auto">
          <a:xfrm>
            <a:off x="6550256" y="4930393"/>
            <a:ext cx="2520280" cy="16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zh-CN" sz="1400" dirty="0">
                <a:solidFill>
                  <a:schemeClr val="bg1"/>
                </a:solidFill>
              </a:rPr>
              <a:t>В связи с ужесточением условий </a:t>
            </a:r>
            <a:r>
              <a:rPr lang="ru-RU" altLang="zh-CN" sz="1100" dirty="0">
                <a:solidFill>
                  <a:schemeClr val="bg1"/>
                </a:solidFill>
              </a:rPr>
              <a:t>(подтверждение затрат) </a:t>
            </a:r>
            <a:r>
              <a:rPr lang="ru-RU" altLang="zh-CN" sz="1400" dirty="0">
                <a:solidFill>
                  <a:schemeClr val="bg1"/>
                </a:solidFill>
              </a:rPr>
              <a:t>предоставления субсидий наблюдается </a:t>
            </a:r>
            <a:r>
              <a:rPr lang="ru-RU" altLang="zh-CN" sz="1400" b="1" dirty="0">
                <a:solidFill>
                  <a:srgbClr val="8D9E32"/>
                </a:solidFill>
              </a:rPr>
              <a:t>снижение количества заявок</a:t>
            </a:r>
            <a:endParaRPr lang="fr-CA" altLang="zh-CN" sz="1400" b="1" dirty="0">
              <a:solidFill>
                <a:srgbClr val="8D9E32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617AEF87-E5C0-4DC8-6801-411D6350E87D}"/>
              </a:ext>
            </a:extLst>
          </p:cNvPr>
          <p:cNvCxnSpPr>
            <a:cxnSpLocks/>
          </p:cNvCxnSpPr>
          <p:nvPr/>
        </p:nvCxnSpPr>
        <p:spPr>
          <a:xfrm>
            <a:off x="179512" y="4725144"/>
            <a:ext cx="8712968" cy="0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Х01\Desktop\лично\учеба\презентации\фон\Tritic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0C79402-AD09-D285-D5F9-42694CEE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67744" y="0"/>
            <a:ext cx="6876256" cy="6858000"/>
          </a:xfrm>
          <a:prstGeom prst="rect">
            <a:avLst/>
          </a:prstGeom>
        </p:spPr>
      </p:pic>
      <p:sp>
        <p:nvSpPr>
          <p:cNvPr id="5" name="Прямоугольник 4">
            <a:hlinkClick r:id="rId5"/>
          </p:cNvPr>
          <p:cNvSpPr/>
          <p:nvPr/>
        </p:nvSpPr>
        <p:spPr>
          <a:xfrm>
            <a:off x="3000364" y="5072074"/>
            <a:ext cx="321471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re 3"/>
          <p:cNvSpPr txBox="1">
            <a:spLocks/>
          </p:cNvSpPr>
          <p:nvPr/>
        </p:nvSpPr>
        <p:spPr bwMode="auto">
          <a:xfrm>
            <a:off x="2571736" y="357166"/>
            <a:ext cx="578647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 2022 году прекращает реализацию муниципальная программа по поддержке ЛПХ.</a:t>
            </a:r>
            <a:br>
              <a:rPr kumimoji="0" lang="ru-R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Проект новой программы на 2023-2026 гг. предполагает расширение направлений</a:t>
            </a:r>
            <a:r>
              <a:rPr kumimoji="0" lang="ru-RU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финансовой поддержки ЛПХ.</a:t>
            </a:r>
            <a:endParaRPr lang="ru-RU" sz="2000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D9E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Более подробную информацию по поддержке сельхозтоваропроизводителей Кривошеинского района можно найти на сайте Администрации Кривошеинского района в разделе Сельское хозяйство: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D9E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http://kradm.tomsk.ru/selskoe_hozyajstvo.html</a:t>
            </a:r>
            <a:endParaRPr kumimoji="0" lang="fr-CA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8D9E32"/>
              </a:solidFill>
              <a:effectLst/>
              <a:uLnTx/>
              <a:uFillTx/>
              <a:latin typeface="FFF Tusj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>
            <a:hlinkClick r:id="rId5"/>
          </p:cNvPr>
          <p:cNvSpPr/>
          <p:nvPr/>
        </p:nvSpPr>
        <p:spPr>
          <a:xfrm>
            <a:off x="4857752" y="2571744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6"/>
          </p:cNvPr>
          <p:cNvSpPr/>
          <p:nvPr/>
        </p:nvSpPr>
        <p:spPr>
          <a:xfrm>
            <a:off x="2571736" y="5357826"/>
            <a:ext cx="564360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Жест двойного касания">
            <a:extLst>
              <a:ext uri="{FF2B5EF4-FFF2-40B4-BE49-F238E27FC236}">
                <a16:creationId xmlns="" xmlns:a16="http://schemas.microsoft.com/office/drawing/2014/main" id="{34D481B8-0FE9-4BD5-A6F2-5DCE5A4B2A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572396" y="5429264"/>
            <a:ext cx="707571" cy="70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Х01\Desktop\лично\учеба\презентации\фон\Tritic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0C79402-AD09-D285-D5F9-42694CEE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67744" y="0"/>
            <a:ext cx="6876256" cy="6858000"/>
          </a:xfrm>
          <a:prstGeom prst="rect">
            <a:avLst/>
          </a:prstGeom>
        </p:spPr>
      </p:pic>
      <p:sp>
        <p:nvSpPr>
          <p:cNvPr id="5" name="Прямоугольник 4">
            <a:hlinkClick r:id="rId5"/>
          </p:cNvPr>
          <p:cNvSpPr/>
          <p:nvPr/>
        </p:nvSpPr>
        <p:spPr>
          <a:xfrm>
            <a:off x="3000364" y="5072074"/>
            <a:ext cx="321471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0C79402-AD09-D285-D5F9-42694CEE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67744" y="0"/>
            <a:ext cx="6876256" cy="68580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6615112" cy="1143000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chemeClr val="bg1"/>
                </a:solidFill>
              </a:rPr>
              <a:t>Контакты</a:t>
            </a:r>
            <a:endParaRPr lang="fr-CA" altLang="zh-CN" sz="4000" b="1" dirty="0">
              <a:solidFill>
                <a:schemeClr val="bg1"/>
              </a:solidFill>
              <a:latin typeface="FFF Tusj" pitchFamily="18" charset="0"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2857488" y="2003289"/>
            <a:ext cx="5912718" cy="452596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Грязнова Александра Николаевна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Главный специалист-экономист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тел. +7 (251)2-11-41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Романова Ольга Александровна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Специалист по развитию малых форм хозяйствования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тел. +7 (251)2-17-61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krush@tomsk.gov.ru</a:t>
            </a:r>
            <a:endParaRPr lang="fr-CA" altLang="zh-CN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hlinkClick r:id="rId5"/>
          </p:cNvPr>
          <p:cNvSpPr/>
          <p:nvPr/>
        </p:nvSpPr>
        <p:spPr>
          <a:xfrm>
            <a:off x="3000364" y="5072074"/>
            <a:ext cx="321471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Жест двойного касания">
            <a:extLst>
              <a:ext uri="{FF2B5EF4-FFF2-40B4-BE49-F238E27FC236}">
                <a16:creationId xmlns="" xmlns:a16="http://schemas.microsoft.com/office/drawing/2014/main" id="{34D481B8-0FE9-4BD5-A6F2-5DCE5A4B2A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72132" y="5214950"/>
            <a:ext cx="707571" cy="70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Х01\Desktop\лично\учеба\презентации\фон\Tritic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0C79402-AD09-D285-D5F9-42694CEE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67744" y="0"/>
            <a:ext cx="6876256" cy="6858000"/>
          </a:xfrm>
          <a:prstGeom prst="rect">
            <a:avLst/>
          </a:prstGeom>
        </p:spPr>
      </p:pic>
      <p:sp>
        <p:nvSpPr>
          <p:cNvPr id="5" name="Прямоугольник 4">
            <a:hlinkClick r:id="rId5"/>
          </p:cNvPr>
          <p:cNvSpPr/>
          <p:nvPr/>
        </p:nvSpPr>
        <p:spPr>
          <a:xfrm>
            <a:off x="3000364" y="5072074"/>
            <a:ext cx="321471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2500298" y="285728"/>
            <a:ext cx="6329378" cy="1143000"/>
          </a:xfrm>
        </p:spPr>
        <p:txBody>
          <a:bodyPr/>
          <a:lstStyle/>
          <a:p>
            <a:pPr algn="l" eaLnBrk="1" hangingPunct="1"/>
            <a:r>
              <a:rPr lang="ru-RU" altLang="zh-CN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8D9E3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Приложение</a:t>
            </a:r>
            <a:endParaRPr lang="fr-CA" altLang="zh-CN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8D9E3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643174" y="2428868"/>
          <a:ext cx="6072230" cy="3560064"/>
        </p:xfrm>
        <a:graphic>
          <a:graphicData uri="http://schemas.openxmlformats.org/drawingml/2006/table">
            <a:tbl>
              <a:tblPr/>
              <a:tblGrid>
                <a:gridCol w="472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4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7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8D9E32"/>
                          </a:solidFill>
                          <a:latin typeface="Times New Roman"/>
                          <a:ea typeface="Times New Roman"/>
                        </a:rPr>
                        <a:t>Наименование вида сельскохозяйственного животного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8D9E32"/>
                          </a:solidFill>
                          <a:latin typeface="Times New Roman"/>
                          <a:ea typeface="Times New Roman"/>
                        </a:rPr>
                        <a:t>Коэффициент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Коровы, быки-производители, лошади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Прочий крупный рогатый скот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Козы, овцы (без овец романовской породы)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Овцы романовской породы, свиньи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Кролики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0,05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Птица всех видов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0,02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Пчелосемьи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71736" y="1214422"/>
            <a:ext cx="6000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8D9E3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КОЭФФИЦИЕНТ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8D9E3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8D9E3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ПЕРЕВОДА ПОГОЛОВЬЯ СЕЛЬСКОХОЗЯЙСТВЕННЫХ   </a:t>
            </a:r>
            <a:r>
              <a:rPr lang="ru-RU" dirty="0">
                <a:solidFill>
                  <a:srgbClr val="8D9E3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8D9E3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ИВОТНЫХ В УСЛОВНЫЕ ГОЛОВЫ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8D9E3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2714612" y="6357958"/>
            <a:ext cx="285752" cy="285752"/>
          </a:xfrm>
          <a:prstGeom prst="ellipse">
            <a:avLst/>
          </a:prstGeom>
          <a:solidFill>
            <a:srgbClr val="8D9E3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8715404" y="6429396"/>
            <a:ext cx="214314" cy="214314"/>
          </a:xfrm>
          <a:prstGeom prst="rect">
            <a:avLst/>
          </a:prstGeom>
          <a:solidFill>
            <a:srgbClr val="8D9E3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внешний, мужчина, стои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xmlns="" id="{F6E73CE7-C960-C8DA-C88B-F76E31C8A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117"/>
            <a:ext cx="9144000" cy="6858000"/>
          </a:xfrm>
          <a:prstGeom prst="rect">
            <a:avLst/>
          </a:prstGeom>
        </p:spPr>
      </p:pic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xmlns="" id="{64E75FB7-4FC5-0F22-964B-D3A66DE94184}"/>
              </a:ext>
            </a:extLst>
          </p:cNvPr>
          <p:cNvSpPr/>
          <p:nvPr/>
        </p:nvSpPr>
        <p:spPr>
          <a:xfrm>
            <a:off x="5724128" y="764704"/>
            <a:ext cx="3062714" cy="1449850"/>
          </a:xfrm>
          <a:prstGeom prst="wedgeRoundRectCallout">
            <a:avLst>
              <a:gd name="adj1" fmla="val -60586"/>
              <a:gd name="adj2" fmla="val 13125"/>
              <a:gd name="adj3" fmla="val 16667"/>
            </a:avLst>
          </a:prstGeom>
          <a:solidFill>
            <a:srgbClr val="649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000"/>
              <a:t>Содержание животных требует больших расходов</a:t>
            </a:r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xmlns="" id="{E3938A87-CFC4-A911-662E-BCCCD4EB4754}"/>
              </a:ext>
            </a:extLst>
          </p:cNvPr>
          <p:cNvSpPr/>
          <p:nvPr/>
        </p:nvSpPr>
        <p:spPr>
          <a:xfrm>
            <a:off x="845808" y="764704"/>
            <a:ext cx="2523162" cy="1449850"/>
          </a:xfrm>
          <a:prstGeom prst="wedgeRoundRectCallout">
            <a:avLst>
              <a:gd name="adj1" fmla="val 68604"/>
              <a:gd name="adj2" fmla="val 21885"/>
              <a:gd name="adj3" fmla="val 16667"/>
            </a:avLst>
          </a:prstGeom>
          <a:solidFill>
            <a:srgbClr val="38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000" dirty="0"/>
              <a:t>На что купить корма для животных?</a:t>
            </a:r>
          </a:p>
        </p:txBody>
      </p:sp>
      <p:sp>
        <p:nvSpPr>
          <p:cNvPr id="18" name="Облачко с текстом: прямоугольное со скругленными углами 17">
            <a:extLst>
              <a:ext uri="{FF2B5EF4-FFF2-40B4-BE49-F238E27FC236}">
                <a16:creationId xmlns:a16="http://schemas.microsoft.com/office/drawing/2014/main" xmlns="" id="{DA0D6074-05DA-4BC1-60A6-3F6DB90592E3}"/>
              </a:ext>
            </a:extLst>
          </p:cNvPr>
          <p:cNvSpPr/>
          <p:nvPr/>
        </p:nvSpPr>
        <p:spPr>
          <a:xfrm>
            <a:off x="6143636" y="2857496"/>
            <a:ext cx="2774682" cy="1790510"/>
          </a:xfrm>
          <a:prstGeom prst="wedgeRoundRectCallout">
            <a:avLst>
              <a:gd name="adj1" fmla="val -60586"/>
              <a:gd name="adj2" fmla="val 13125"/>
              <a:gd name="adj3" fmla="val 16667"/>
            </a:avLst>
          </a:prstGeom>
          <a:solidFill>
            <a:srgbClr val="38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000" dirty="0"/>
              <a:t>Хочу приобрести новую технику. </a:t>
            </a:r>
          </a:p>
          <a:p>
            <a:r>
              <a:rPr lang="ru-RU" sz="2000" dirty="0"/>
              <a:t>Где взять денег </a:t>
            </a:r>
          </a:p>
          <a:p>
            <a:r>
              <a:rPr lang="ru-RU" sz="2000" dirty="0"/>
              <a:t>на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37493307"/>
              </p:ext>
            </p:extLst>
          </p:nvPr>
        </p:nvGraphicFramePr>
        <p:xfrm>
          <a:off x="3203848" y="1196752"/>
          <a:ext cx="573884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9D4C209-8B0C-64E6-AA6C-74D88FABB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contrast="-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CF0D8B-2EC1-C065-A8B7-94D5EA9C3C70}"/>
              </a:ext>
            </a:extLst>
          </p:cNvPr>
          <p:cNvSpPr txBox="1"/>
          <p:nvPr/>
        </p:nvSpPr>
        <p:spPr>
          <a:xfrm>
            <a:off x="1142976" y="1643050"/>
            <a:ext cx="177447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содержание 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8D9E32"/>
                </a:solidFill>
                <a:latin typeface="+mj-lt"/>
              </a:rPr>
              <a:t>2 </a:t>
            </a:r>
            <a:r>
              <a:rPr lang="ru-RU" sz="2000" b="1" dirty="0" smtClean="0">
                <a:solidFill>
                  <a:srgbClr val="8D9E32"/>
                </a:solidFill>
                <a:latin typeface="+mj-lt"/>
              </a:rPr>
              <a:t>коров</a:t>
            </a:r>
            <a:endParaRPr lang="ru-RU" sz="2000" b="1" dirty="0">
              <a:solidFill>
                <a:srgbClr val="8D9E3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815D03-BD73-3043-870E-91233927AD03}"/>
              </a:ext>
            </a:extLst>
          </p:cNvPr>
          <p:cNvSpPr txBox="1"/>
          <p:nvPr/>
        </p:nvSpPr>
        <p:spPr>
          <a:xfrm>
            <a:off x="1142976" y="2428868"/>
            <a:ext cx="1928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приобретение </a:t>
            </a:r>
            <a:r>
              <a:rPr lang="ru-RU" sz="1800" b="1" dirty="0" smtClean="0">
                <a:solidFill>
                  <a:srgbClr val="8D9E32"/>
                </a:solidFill>
                <a:latin typeface="+mj-lt"/>
              </a:rPr>
              <a:t>техники</a:t>
            </a:r>
            <a:endParaRPr lang="ru-RU" sz="1800" b="1" dirty="0">
              <a:solidFill>
                <a:srgbClr val="8D9E3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CAA74E-6CA3-5392-D506-89DFEC1844D9}"/>
              </a:ext>
            </a:extLst>
          </p:cNvPr>
          <p:cNvSpPr txBox="1"/>
          <p:nvPr/>
        </p:nvSpPr>
        <p:spPr>
          <a:xfrm>
            <a:off x="4786314" y="1643050"/>
            <a:ext cx="19412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содержание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8D9E32"/>
                </a:solidFill>
                <a:latin typeface="+mj-lt"/>
              </a:rPr>
              <a:t>≥ 3 </a:t>
            </a:r>
            <a:r>
              <a:rPr lang="ru-RU" sz="2000" b="1" dirty="0" smtClean="0">
                <a:solidFill>
                  <a:srgbClr val="8D9E32"/>
                </a:solidFill>
                <a:latin typeface="+mj-lt"/>
              </a:rPr>
              <a:t>коров</a:t>
            </a:r>
            <a:endParaRPr lang="ru-RU" sz="2000" b="1" dirty="0">
              <a:solidFill>
                <a:srgbClr val="8D9E32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B477C3-A068-C525-0CE3-7B27ABDA71D1}"/>
              </a:ext>
            </a:extLst>
          </p:cNvPr>
          <p:cNvSpPr txBox="1"/>
          <p:nvPr/>
        </p:nvSpPr>
        <p:spPr>
          <a:xfrm>
            <a:off x="642910" y="785794"/>
            <a:ext cx="753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Личное подсобное хозяйство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8BAA6D-96E3-2F9F-9EF0-42A3D112B7FA}"/>
              </a:ext>
            </a:extLst>
          </p:cNvPr>
          <p:cNvSpPr txBox="1"/>
          <p:nvPr/>
        </p:nvSpPr>
        <p:spPr>
          <a:xfrm>
            <a:off x="571472" y="4500570"/>
            <a:ext cx="10666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Крестьянское (фермерское) хозяйство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46DFD3D-B517-BB36-58B2-A084C5A7E23D}"/>
              </a:ext>
            </a:extLst>
          </p:cNvPr>
          <p:cNvCxnSpPr>
            <a:cxnSpLocks/>
          </p:cNvCxnSpPr>
          <p:nvPr/>
        </p:nvCxnSpPr>
        <p:spPr>
          <a:xfrm>
            <a:off x="357158" y="4286256"/>
            <a:ext cx="8454299" cy="0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42976" y="3286124"/>
            <a:ext cx="2357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Возмещение оплаты </a:t>
            </a:r>
            <a:r>
              <a:rPr lang="ru-RU" b="1" dirty="0" smtClean="0">
                <a:solidFill>
                  <a:srgbClr val="8D9E32"/>
                </a:solidFill>
                <a:latin typeface="Calibri" pitchFamily="34" charset="0"/>
              </a:rPr>
              <a:t>ветеринарных услуг</a:t>
            </a:r>
            <a:endParaRPr lang="ru-RU" b="1" dirty="0">
              <a:solidFill>
                <a:srgbClr val="8D9E32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2428868"/>
            <a:ext cx="2357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Возмещение части затрат  на услуги </a:t>
            </a:r>
            <a:r>
              <a:rPr lang="ru-RU" b="1" dirty="0" smtClean="0">
                <a:solidFill>
                  <a:srgbClr val="8D9E32"/>
                </a:solidFill>
                <a:latin typeface="Calibri" pitchFamily="34" charset="0"/>
              </a:rPr>
              <a:t>убойного пункта</a:t>
            </a:r>
            <a:endParaRPr lang="ru-RU" b="1" dirty="0">
              <a:solidFill>
                <a:srgbClr val="8D9E32"/>
              </a:solidFill>
              <a:latin typeface="Calibri" pitchFamily="34" charset="0"/>
            </a:endParaRPr>
          </a:p>
        </p:txBody>
      </p:sp>
      <p:pic>
        <p:nvPicPr>
          <p:cNvPr id="19" name="Рисунок 18" descr="Трактор">
            <a:hlinkClick r:id="rId5" action="ppaction://hlinksldjump"/>
            <a:extLst>
              <a:ext uri="{FF2B5EF4-FFF2-40B4-BE49-F238E27FC236}">
                <a16:creationId xmlns="" xmlns:a16="http://schemas.microsoft.com/office/drawing/2014/main" id="{338C0892-6BE6-4408-8764-FDA28638CF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1472" y="2428868"/>
            <a:ext cx="632979" cy="632979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 descr="Амбар">
            <a:hlinkClick r:id="rId24" action="ppaction://hlinksldjump"/>
            <a:extLst>
              <a:ext uri="{FF2B5EF4-FFF2-40B4-BE49-F238E27FC236}">
                <a16:creationId xmlns="" xmlns:a16="http://schemas.microsoft.com/office/drawing/2014/main" id="{9E452D17-A38F-4B41-8197-D56D0E5A07BA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571472" y="1714488"/>
            <a:ext cx="471799" cy="471799"/>
          </a:xfrm>
          <a:prstGeom prst="rect">
            <a:avLst/>
          </a:prstGeom>
        </p:spPr>
      </p:pic>
      <p:pic>
        <p:nvPicPr>
          <p:cNvPr id="25" name="Рисунок 24" descr="Микроскоп">
            <a:hlinkClick r:id="rId104" action="ppaction://hlinksldjump"/>
            <a:extLst>
              <a:ext uri="{FF2B5EF4-FFF2-40B4-BE49-F238E27FC236}">
                <a16:creationId xmlns="" xmlns:a16="http://schemas.microsoft.com/office/drawing/2014/main" id="{F43A3112-C946-4165-938E-3DA801A97F00}"/>
              </a:ext>
            </a:extLst>
          </p:cNvPr>
          <p:cNvPicPr>
            <a:picLocks noChangeAspect="1"/>
          </p:cNvPicPr>
          <p:nvPr/>
        </p:nvPicPr>
        <p:blipFill>
          <a:blip r:embed="rId10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71472" y="3286124"/>
            <a:ext cx="546694" cy="546694"/>
          </a:xfrm>
          <a:prstGeom prst="rect">
            <a:avLst/>
          </a:prstGeom>
        </p:spPr>
      </p:pic>
      <p:pic>
        <p:nvPicPr>
          <p:cNvPr id="26" name="Рисунок 25" descr="Попасть в яблочко">
            <a:hlinkClick r:id="rId106" action="ppaction://hlinksldjump"/>
            <a:extLst>
              <a:ext uri="{FF2B5EF4-FFF2-40B4-BE49-F238E27FC236}">
                <a16:creationId xmlns="" xmlns:a16="http://schemas.microsoft.com/office/drawing/2014/main" id="{6BA64735-90BB-4870-AC94-4C33523C9976}"/>
              </a:ext>
            </a:extLst>
          </p:cNvPr>
          <p:cNvPicPr>
            <a:picLocks noChangeAspect="1"/>
          </p:cNvPicPr>
          <p:nvPr/>
        </p:nvPicPr>
        <p:blipFill>
          <a:blip r:embed="rId10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43372" y="2571744"/>
            <a:ext cx="577524" cy="577524"/>
          </a:xfrm>
          <a:prstGeom prst="rect">
            <a:avLst/>
          </a:prstGeom>
        </p:spPr>
      </p:pic>
      <p:pic>
        <p:nvPicPr>
          <p:cNvPr id="27" name="Рисунок 26" descr="Амбар">
            <a:hlinkClick r:id="rId108" action="ppaction://hlinksldjump"/>
            <a:extLst>
              <a:ext uri="{FF2B5EF4-FFF2-40B4-BE49-F238E27FC236}">
                <a16:creationId xmlns="" xmlns:a16="http://schemas.microsoft.com/office/drawing/2014/main" id="{9E452D17-A38F-4B41-8197-D56D0E5A07BA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4143372" y="1714488"/>
            <a:ext cx="471799" cy="471799"/>
          </a:xfrm>
          <a:prstGeom prst="rect">
            <a:avLst/>
          </a:prstGeom>
        </p:spPr>
      </p:pic>
      <p:pic>
        <p:nvPicPr>
          <p:cNvPr id="28" name="Рисунок 27" descr="Амбар">
            <a:hlinkClick r:id="rId109" action="ppaction://hlinksldjump"/>
            <a:extLst>
              <a:ext uri="{FF2B5EF4-FFF2-40B4-BE49-F238E27FC236}">
                <a16:creationId xmlns="" xmlns:a16="http://schemas.microsoft.com/office/drawing/2014/main" id="{9E452D17-A38F-4B41-8197-D56D0E5A07BA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642910" y="5500702"/>
            <a:ext cx="471799" cy="4717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9CAA74E-6CA3-5392-D506-89DFEC1844D9}"/>
              </a:ext>
            </a:extLst>
          </p:cNvPr>
          <p:cNvSpPr txBox="1"/>
          <p:nvPr/>
        </p:nvSpPr>
        <p:spPr>
          <a:xfrm>
            <a:off x="1285852" y="5429264"/>
            <a:ext cx="19412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содержание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8D9E32"/>
                </a:solidFill>
                <a:latin typeface="+mj-lt"/>
              </a:rPr>
              <a:t>≥ </a:t>
            </a:r>
            <a:r>
              <a:rPr lang="ru-RU" sz="2000" b="1" dirty="0" smtClean="0">
                <a:solidFill>
                  <a:srgbClr val="8D9E32"/>
                </a:solidFill>
                <a:latin typeface="+mj-lt"/>
              </a:rPr>
              <a:t>5 коров</a:t>
            </a:r>
            <a:endParaRPr lang="ru-RU" sz="2000" b="1" dirty="0">
              <a:solidFill>
                <a:srgbClr val="8D9E32"/>
              </a:solidFill>
              <a:latin typeface="+mj-lt"/>
            </a:endParaRPr>
          </a:p>
        </p:txBody>
      </p:sp>
      <p:pic>
        <p:nvPicPr>
          <p:cNvPr id="30" name="Рисунок 29" descr="Трактор">
            <a:hlinkClick r:id="rId110" action="ppaction://hlinksldjump"/>
            <a:extLst>
              <a:ext uri="{FF2B5EF4-FFF2-40B4-BE49-F238E27FC236}">
                <a16:creationId xmlns="" xmlns:a16="http://schemas.microsoft.com/office/drawing/2014/main" id="{338C0892-6BE6-4408-8764-FDA28638CF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43372" y="5429264"/>
            <a:ext cx="632979" cy="632979"/>
          </a:xfrm>
          <a:prstGeom prst="rect">
            <a:avLst/>
          </a:prstGeom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4815D03-BD73-3043-870E-91233927AD03}"/>
              </a:ext>
            </a:extLst>
          </p:cNvPr>
          <p:cNvSpPr txBox="1"/>
          <p:nvPr/>
        </p:nvSpPr>
        <p:spPr>
          <a:xfrm>
            <a:off x="4786314" y="5429264"/>
            <a:ext cx="1928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 приобретение </a:t>
            </a:r>
            <a:r>
              <a:rPr lang="ru-RU" sz="1800" b="1" dirty="0" smtClean="0">
                <a:solidFill>
                  <a:srgbClr val="8D9E32"/>
                </a:solidFill>
                <a:latin typeface="+mj-lt"/>
              </a:rPr>
              <a:t>техники</a:t>
            </a:r>
            <a:endParaRPr lang="ru-RU" sz="1800" b="1" dirty="0">
              <a:solidFill>
                <a:srgbClr val="8D9E3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357166"/>
            <a:ext cx="85011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На возмещение части затрат по содержанию двух коров в ЛПХ</a:t>
            </a:r>
            <a:endParaRPr kumimoji="0" lang="ru-RU" sz="4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00035" y="1643050"/>
          <a:ext cx="771530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0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0331"/>
              </a:tblGrid>
              <a:tr h="5006336">
                <a:tc>
                  <a:txBody>
                    <a:bodyPr/>
                    <a:lstStyle/>
                    <a:p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Условия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2 голов коров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состоянию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1-е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число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подается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о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субсидии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прохождение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крупным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рогатым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скотом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первичной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процедуры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идентификации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животных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методом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чипирования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биркования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  <a:endParaRPr lang="ru-RU" sz="1600" b="1" u="none" dirty="0" smtClean="0">
                        <a:solidFill>
                          <a:srgbClr val="8D9E32"/>
                        </a:solidFill>
                      </a:endParaRPr>
                    </a:p>
                    <a:p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заявление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справка-расчет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копия СНИЛС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похозяйственной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книги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выданная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1-е число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котором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подается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заявление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предоставлении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субсидии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реестр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крупного рогатого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скота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документы,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подтверждающие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затраты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за предыдущие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месяцев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С = S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где С – сумма субсидии (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S – сумма затрат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по содержанию двух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коров, но не более 3000 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рублей на одну корову.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571869" y="4000107"/>
            <a:ext cx="4143404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607984" y="4035826"/>
            <a:ext cx="4071966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23865"/>
              </p:ext>
            </p:extLst>
          </p:nvPr>
        </p:nvGraphicFramePr>
        <p:xfrm>
          <a:off x="571471" y="1484784"/>
          <a:ext cx="8104983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9097"/>
              </a:tblGrid>
              <a:tr h="4873174">
                <a:tc>
                  <a:txBody>
                    <a:bodyPr/>
                    <a:lstStyle/>
                    <a:p>
                      <a:r>
                        <a:rPr lang="ru-RU" sz="2000" b="1" u="none" dirty="0">
                          <a:solidFill>
                            <a:srgbClr val="8D9E32"/>
                          </a:solidFill>
                        </a:rPr>
                        <a:t>Условия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наличие не менее 3 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голов коров по 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состоянию на 1-е число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месяца, в котором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подается заявление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о предоставлении 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субсидии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прохождения крупным 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рогатым скотом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первичной процедуры 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идентификации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животных методом 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чипирования или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биркования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u="none" dirty="0">
                          <a:solidFill>
                            <a:srgbClr val="8D9E32"/>
                          </a:solidFill>
                        </a:rPr>
                        <a:t>Документы</a:t>
                      </a:r>
                      <a:endParaRPr lang="ru-RU" sz="1800" b="1" u="none" dirty="0">
                        <a:solidFill>
                          <a:srgbClr val="8D9E32"/>
                        </a:solidFill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0" dirty="0"/>
                        <a:t> </a:t>
                      </a:r>
                      <a:r>
                        <a:rPr lang="ru-RU" sz="1400" b="0" dirty="0" smtClean="0"/>
                        <a:t>  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заявление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из похозяйственной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книги, выданная на 1-е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число месяца, в котором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подается заявление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о предоставлении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субсидии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   реестр крупного рогатого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скота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документы, п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одтверждающие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затраты с 1 августа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предшествующего года по 31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октября текущего года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rgbClr val="F0F0F0"/>
                          </a:solidFill>
                          <a:latin typeface="+mn-lt"/>
                          <a:ea typeface="+mn-ea"/>
                          <a:cs typeface="+mn-cs"/>
                        </a:rPr>
                        <a:t>С = П * Т</a:t>
                      </a:r>
                      <a:r>
                        <a:rPr lang="ru-RU" sz="1600" b="0" kern="1200" dirty="0" smtClean="0">
                          <a:solidFill>
                            <a:srgbClr val="F0F0F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где С –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субсидии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на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коров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 –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поголовье коров (гол)</a:t>
                      </a:r>
                      <a:endParaRPr lang="ru-RU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Т – ставка субсидии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1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голову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коровы – 3000 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/гол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субсидии -  не более 30 000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рублей на одного получателя в год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500042"/>
            <a:ext cx="6479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+mj-lt"/>
              </a:rPr>
              <a:t>На содержание коров в ЛПХ</a:t>
            </a:r>
            <a:endParaRPr lang="ru-RU" sz="400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035025" y="3679033"/>
            <a:ext cx="3501256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856826" y="3714752"/>
            <a:ext cx="3429818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лево 19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42878" y="714356"/>
            <a:ext cx="85011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latin typeface="+mj-lt"/>
              </a:rPr>
              <a:t>На возмещение части затрат на обеспечение технической и технологической модернизации в ЛПХ</a:t>
            </a:r>
            <a:endParaRPr kumimoji="0" lang="ru-RU" sz="36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42910" y="2285992"/>
          <a:ext cx="7715304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16"/>
              </a:tblGrid>
              <a:tr h="4214842"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Условия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не менее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3 голов коров или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не менее 10 условных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голов (см. приложение )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сельскохозяйственных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животных по состоянию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на 1-е число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месяца, в котором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подается заявление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о предоставлении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субсидии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</a:p>
                    <a:p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заявление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копия СНИЛС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похозяйственной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книги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выданная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1-е число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котором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подается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заявление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предоставлении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субсидии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реестр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крупного рогатого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скота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документы,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подтверждающие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затраты с 1 декабря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предшествующего года по 30 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ноября текущего года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копии паспортов транспортных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средств, самоходных машин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и других видов техники с отметкой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о регистрации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endParaRPr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  С = З * Т</a:t>
                      </a:r>
                    </a:p>
                    <a:p>
                      <a:endParaRPr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где С – сумма субсидии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на возмещение части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затрат на обеспечение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технической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и технологической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модернизации (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З – сумма затрат (руб.)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(без учета НДС)</a:t>
                      </a: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Т – ставка субсидии – 40%</a:t>
                      </a:r>
                      <a:endParaRPr lang="ru-RU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Сумма субсидии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150 000 рублей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 год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1036204" y="4535880"/>
            <a:ext cx="3643362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250914" y="4607342"/>
            <a:ext cx="3643362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лево 9"/>
          <p:cNvSpPr/>
          <p:nvPr/>
        </p:nvSpPr>
        <p:spPr>
          <a:xfrm>
            <a:off x="7786710" y="6143644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7858148" y="628652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2571736" y="6072206"/>
            <a:ext cx="214314" cy="214314"/>
          </a:xfrm>
          <a:prstGeom prst="ellipse">
            <a:avLst/>
          </a:prstGeom>
          <a:solidFill>
            <a:srgbClr val="8D9E3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42878" y="642918"/>
            <a:ext cx="85011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На возмещение затрат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  <a:uLnTx/>
                <a:uFillTx/>
                <a:latin typeface="+mj-lt"/>
                <a:ea typeface="+mj-ea"/>
                <a:cs typeface="+mj-cs"/>
              </a:rPr>
              <a:t>за ветеринарные услуги в ЛПХ</a:t>
            </a:r>
            <a:endParaRPr kumimoji="0" lang="ru-RU" sz="4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8D9E3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71472" y="1981200"/>
          <a:ext cx="835824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7520"/>
              </a:tblGrid>
              <a:tr h="4714908"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Условия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поголовья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продуктивного </a:t>
                      </a:r>
                      <a:r>
                        <a:rPr lang="ru-RU" sz="1400" b="0" kern="1200" dirty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скота </a:t>
                      </a:r>
                      <a:r>
                        <a:rPr lang="ru-RU" sz="1400" b="0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(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клеймение мяса)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и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(или) поголовья коров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(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коз) (экспертиза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молочной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продукции)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на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1-е число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были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понесены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затраты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Документы</a:t>
                      </a:r>
                    </a:p>
                    <a:p>
                      <a:endParaRPr lang="ru-RU" sz="1000" b="1" u="none" dirty="0">
                        <a:solidFill>
                          <a:srgbClr val="8D9E32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заявление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соглашение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копия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СНИЛС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похозяйственной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книги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выданная на 1-е число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подается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заявление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предоставлении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субсидии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копия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ветеринарного свидетельства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Форме №2 и (или) ветеринарной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справки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Форме №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копия </a:t>
                      </a:r>
                      <a:r>
                        <a:rPr lang="ru-RU" sz="1400" b="0" kern="1200" dirty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квитанции об оплате </a:t>
                      </a:r>
                      <a:r>
                        <a:rPr lang="ru-RU" sz="1400" b="0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ветеринарных услуг </a:t>
                      </a:r>
                      <a:r>
                        <a:rPr lang="ru-RU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(затраты с 1 октября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1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предшествующего года по 30 сентября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текущего года)</a:t>
                      </a:r>
                      <a:endParaRPr lang="ru-RU" sz="11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   С = S</a:t>
                      </a:r>
                      <a:endParaRPr lang="ru-RU" sz="1400" b="1" kern="1200" dirty="0" smtClean="0">
                        <a:solidFill>
                          <a:srgbClr val="8D9E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С – сумма субсидии (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S – сумма затрат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на ветеринарные услуги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(по данным квитанции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об оплате ветеринарных услуг)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643307" y="4500173"/>
            <a:ext cx="4286280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858017" y="4500173"/>
            <a:ext cx="4286280" cy="794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866D971-8749-9836-A54D-82048D909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86808" cy="1143000"/>
          </a:xfrm>
        </p:spPr>
        <p:txBody>
          <a:bodyPr/>
          <a:lstStyle/>
          <a:p>
            <a:pPr algn="l"/>
            <a:r>
              <a:rPr lang="ru-RU" sz="3600" b="1" dirty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На возмещение части затрат 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за реализацию продукции </a:t>
            </a:r>
            <a:r>
              <a:rPr lang="ru-RU" sz="3600" b="1" dirty="0">
                <a:ln w="17780" cmpd="sng">
                  <a:noFill/>
                  <a:prstDash val="solid"/>
                  <a:miter lim="800000"/>
                </a:ln>
                <a:solidFill>
                  <a:srgbClr val="8D9E32"/>
                </a:solidFill>
              </a:rPr>
              <a:t>собственного производства в ЛПХ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7" y="2357430"/>
          <a:ext cx="7858181" cy="429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1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1525"/>
              </a:tblGrid>
              <a:tr h="4291956"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Условия</a:t>
                      </a:r>
                    </a:p>
                    <a:p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поголовья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продуктивного </a:t>
                      </a:r>
                      <a:r>
                        <a:rPr lang="ru-RU" sz="1400" b="0" kern="1200" dirty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скота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забой на мясо)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на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1-е число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были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понесены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затраты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none" dirty="0">
                          <a:solidFill>
                            <a:srgbClr val="8D9E32"/>
                          </a:solidFill>
                        </a:rPr>
                        <a:t>Документы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заявление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справка-расчет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соглашение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   копия СНИЛС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похозяйственной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книги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выданная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на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1-е число 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месяца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подается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заявление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предоставлении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субсидии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копия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ветеринарного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свидетельства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Форме №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копия </a:t>
                      </a:r>
                      <a:r>
                        <a:rPr lang="ru-RU" sz="1400" b="0" kern="1200" dirty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квитанции об оплате </a:t>
                      </a:r>
                      <a:endParaRPr lang="ru-RU" sz="1400" b="0" kern="1200" dirty="0" smtClean="0">
                        <a:solidFill>
                          <a:srgbClr val="8D9E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от 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убойного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пункта </a:t>
                      </a:r>
                      <a:r>
                        <a:rPr lang="ru-RU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(затраты с 1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октября </a:t>
                      </a:r>
                      <a:r>
                        <a:rPr lang="ru-RU" sz="11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предшествующего года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по 30 сентября  текущего года)</a:t>
                      </a:r>
                      <a:endParaRPr lang="ru-RU" sz="11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8D9E32"/>
                          </a:solidFill>
                        </a:rPr>
                        <a:t>Расчет</a:t>
                      </a:r>
                    </a:p>
                    <a:p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rgbClr val="8D9E32"/>
                          </a:solidFill>
                          <a:latin typeface="+mn-lt"/>
                          <a:ea typeface="+mn-ea"/>
                          <a:cs typeface="+mn-cs"/>
                        </a:rPr>
                        <a:t>С = S</a:t>
                      </a:r>
                      <a:endParaRPr lang="ru-RU" sz="1600" b="1" kern="1200" dirty="0" smtClean="0">
                        <a:solidFill>
                          <a:srgbClr val="8D9E3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где С – сумма субсидии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(руб.)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S – сумма затрат за убой  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продуктивных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животных, но не более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2000 рублей за голову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1285852" y="4214818"/>
            <a:ext cx="3000396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29918" y="4214024"/>
            <a:ext cx="3000396" cy="1588"/>
          </a:xfrm>
          <a:prstGeom prst="line">
            <a:avLst/>
          </a:prstGeom>
          <a:ln>
            <a:solidFill>
              <a:srgbClr val="8D9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/>
          <p:cNvSpPr/>
          <p:nvPr/>
        </p:nvSpPr>
        <p:spPr>
          <a:xfrm>
            <a:off x="7643834" y="6072206"/>
            <a:ext cx="1000132" cy="571504"/>
          </a:xfrm>
          <a:prstGeom prst="leftArrow">
            <a:avLst/>
          </a:prstGeom>
          <a:solidFill>
            <a:srgbClr val="385322"/>
          </a:solidFill>
          <a:ln>
            <a:solidFill>
              <a:srgbClr val="8D9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7715272" y="621508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8D9E32"/>
                </a:solidFill>
              </a:rPr>
              <a:t>направления</a:t>
            </a:r>
            <a:endParaRPr lang="ru-RU" sz="1000" dirty="0">
              <a:solidFill>
                <a:srgbClr val="8D9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799</TotalTime>
  <Words>1363</Words>
  <Application>Microsoft Office PowerPoint</Application>
  <PresentationFormat>Экран (4:3)</PresentationFormat>
  <Paragraphs>354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138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возмещение части затрат за реализацию продукции собственного производства в ЛПХ</vt:lpstr>
      <vt:lpstr>На содержание коров в КФХ</vt:lpstr>
      <vt:lpstr>Презентация PowerPoint</vt:lpstr>
      <vt:lpstr>Выводы</vt:lpstr>
      <vt:lpstr>Презентация PowerPoint</vt:lpstr>
      <vt:lpstr>Контакты</vt:lpstr>
      <vt:lpstr>Приложение</vt:lpstr>
    </vt:vector>
  </TitlesOfParts>
  <Company>落雪梨花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User Windows</cp:lastModifiedBy>
  <cp:revision>112</cp:revision>
  <dcterms:created xsi:type="dcterms:W3CDTF">2009-09-06T07:38:29Z</dcterms:created>
  <dcterms:modified xsi:type="dcterms:W3CDTF">2022-07-15T05:37:21Z</dcterms:modified>
</cp:coreProperties>
</file>