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69" r:id="rId3"/>
    <p:sldId id="262" r:id="rId4"/>
    <p:sldId id="270" r:id="rId5"/>
    <p:sldId id="263" r:id="rId6"/>
    <p:sldId id="288" r:id="rId7"/>
    <p:sldId id="271" r:id="rId8"/>
    <p:sldId id="273" r:id="rId9"/>
    <p:sldId id="287" r:id="rId10"/>
    <p:sldId id="277" r:id="rId11"/>
    <p:sldId id="280" r:id="rId12"/>
    <p:sldId id="282" r:id="rId13"/>
    <p:sldId id="284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9999"/>
    <a:srgbClr val="00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86425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общий объем доходов </a:t>
            </a:r>
            <a:r>
              <a:rPr lang="ru-RU" dirty="0" smtClean="0"/>
              <a:t>10565,9 </a:t>
            </a:r>
            <a:r>
              <a:rPr lang="ru-RU" dirty="0"/>
              <a:t>тыс. руб.</a:t>
            </a:r>
          </a:p>
        </c:rich>
      </c:tx>
      <c:layout/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3228795566591"/>
          <c:y val="0.58425674119944759"/>
          <c:w val="0.69790654575551481"/>
          <c:h val="0.35326449235109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3812,7 тыс. руб.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explosion val="0"/>
            <c:spPr>
              <a:solidFill>
                <a:srgbClr val="CCFF99"/>
              </a:solidFill>
            </c:spPr>
          </c:dPt>
          <c:cat>
            <c:strRef>
              <c:f>Лист1!$A$2:$A$11</c:f>
              <c:strCache>
                <c:ptCount val="7"/>
                <c:pt idx="0">
                  <c:v>НДФЛ</c:v>
                </c:pt>
                <c:pt idx="1">
                  <c:v>Налог на им. физ. лиц</c:v>
                </c:pt>
                <c:pt idx="2">
                  <c:v>Земельный налог</c:v>
                </c:pt>
                <c:pt idx="3">
                  <c:v>Акцизы по подакцизным товарам</c:v>
                </c:pt>
                <c:pt idx="4">
                  <c:v>Доходы от использования муниц. имущества</c:v>
                </c:pt>
                <c:pt idx="5">
                  <c:v>доходы от продажи мат. И немат. Активов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9"/>
                <c:pt idx="0">
                  <c:v>1366.9</c:v>
                </c:pt>
                <c:pt idx="1">
                  <c:v>144.6</c:v>
                </c:pt>
                <c:pt idx="2">
                  <c:v>275.8</c:v>
                </c:pt>
                <c:pt idx="3">
                  <c:v>1728</c:v>
                </c:pt>
                <c:pt idx="4">
                  <c:v>143.5</c:v>
                </c:pt>
                <c:pt idx="5">
                  <c:v>8.1</c:v>
                </c:pt>
                <c:pt idx="6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849983356723885E-2"/>
          <c:y val="0.11625036831656389"/>
          <c:w val="0.90014956457591133"/>
          <c:h val="0.4328556891424306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566.5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843.5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356.4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202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Лист1!$G$2</c:f>
              <c:numCache>
                <c:formatCode>#,##0.0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Лист1!$H$2</c:f>
              <c:numCache>
                <c:formatCode>#,##0.0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6475264"/>
        <c:axId val="170899648"/>
        <c:axId val="0"/>
      </c:bar3DChart>
      <c:catAx>
        <c:axId val="126475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0899648"/>
        <c:crosses val="autoZero"/>
        <c:auto val="1"/>
        <c:lblAlgn val="ctr"/>
        <c:lblOffset val="100"/>
        <c:noMultiLvlLbl val="0"/>
      </c:catAx>
      <c:valAx>
        <c:axId val="1708996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64752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0.82466</cdr:x>
      <cdr:y>0.8</cdr:y>
    </cdr:from>
    <cdr:to>
      <cdr:x>0.96355</cdr:x>
      <cdr:y>0.92188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6786610" y="3657600"/>
          <a:ext cx="1143008" cy="55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Администрация Красноярского сельского поселения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Исполнение местного бюджета муниципального образования Красноярское сельское поселение  </a:t>
            </a:r>
          </a:p>
          <a:p>
            <a:pPr algn="ctr">
              <a:buNone/>
            </a:pP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Кривошеинского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района Томской области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4000" b="1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2021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год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досуга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Ежегодно из бюджета сельского поселения в бюджет района перечисляются денежные средства на организацию досуга населения в сумме 692,2 тыс. рублей.</a:t>
            </a:r>
          </a:p>
          <a:p>
            <a:endParaRPr lang="ru-RU" dirty="0" smtClean="0"/>
          </a:p>
          <a:p>
            <a:r>
              <a:rPr lang="ru-RU" dirty="0" smtClean="0"/>
              <a:t>Работниками культуры проводятся различные мероприятия для населения. В доме культуры работает множество кружков.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724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в поселении развивается не только за счет средств областного бюджета, но и ежегодно в его развитие вкладываются средства местного бюджета.  Особым успехом пользуется гиревая секция. На базе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Белобугорской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школы работает лыжная база.  Поселение ежегодно участвует в соревнованиях  районного  и областного масштаба.  Красноярские спортсмены всегда достойно представляют поселение.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785794"/>
            <a:ext cx="72866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Администрацией Красноярского сельского  поселения  особое внимание уделяется пожарной безопасности, предотвращение чрезвычайных ситуаций в поселении.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Ежегодно произведена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опашка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поселения,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убираются все несанкционированные свалки.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2016 работа\DSCN5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89844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Бюджет для граждан подготовлен Администрацией Красноярского сельского поселения </a:t>
            </a:r>
          </a:p>
          <a:p>
            <a:pPr algn="ctr"/>
            <a:r>
              <a:rPr lang="ru-RU" dirty="0" smtClean="0"/>
              <a:t>Контактная информация: </a:t>
            </a:r>
          </a:p>
          <a:p>
            <a:pPr algn="ctr"/>
            <a:r>
              <a:rPr lang="ru-RU" dirty="0" smtClean="0"/>
              <a:t>636320, Томская область, </a:t>
            </a:r>
            <a:r>
              <a:rPr lang="ru-RU" dirty="0" err="1" smtClean="0"/>
              <a:t>Кривошеинский</a:t>
            </a:r>
            <a:r>
              <a:rPr lang="ru-RU" dirty="0" smtClean="0"/>
              <a:t> р-н, с.Красный Яр, ул.Советская,60</a:t>
            </a:r>
          </a:p>
          <a:p>
            <a:pPr algn="ctr"/>
            <a:r>
              <a:rPr lang="ru-RU" dirty="0" smtClean="0"/>
              <a:t>Тел/факс/ 838-251-31330 </a:t>
            </a:r>
          </a:p>
          <a:p>
            <a:pPr algn="ctr"/>
            <a:r>
              <a:rPr lang="ru-RU" dirty="0" smtClean="0"/>
              <a:t>электронная почта: </a:t>
            </a:r>
            <a:r>
              <a:rPr lang="en-US" dirty="0" err="1" smtClean="0"/>
              <a:t>krasyar</a:t>
            </a:r>
            <a:r>
              <a:rPr lang="ru-RU" dirty="0" smtClean="0"/>
              <a:t>@</a:t>
            </a:r>
            <a:r>
              <a:rPr lang="ru-RU" dirty="0" err="1" smtClean="0"/>
              <a:t>tomsk.gov.ru</a:t>
            </a:r>
            <a:r>
              <a:rPr lang="ru-RU" dirty="0" smtClean="0"/>
              <a:t> интернет-адрес: http://</a:t>
            </a:r>
            <a:r>
              <a:rPr lang="en-US" dirty="0" smtClean="0"/>
              <a:t> </a:t>
            </a:r>
            <a:r>
              <a:rPr lang="en-US" dirty="0" err="1" smtClean="0"/>
              <a:t>krasyar</a:t>
            </a:r>
            <a:r>
              <a:rPr lang="ru-RU" dirty="0" smtClean="0"/>
              <a:t>.</a:t>
            </a:r>
            <a:r>
              <a:rPr lang="ru-RU" dirty="0" err="1" smtClean="0"/>
              <a:t>tomsk.ru</a:t>
            </a:r>
            <a:r>
              <a:rPr lang="ru-RU" dirty="0" smtClean="0"/>
              <a:t>/ </a:t>
            </a:r>
            <a:endParaRPr lang="en-US" dirty="0" smtClean="0"/>
          </a:p>
          <a:p>
            <a:pPr algn="ctr"/>
            <a:r>
              <a:rPr lang="ru-RU" dirty="0" smtClean="0"/>
              <a:t>Глава администрации Красноярского сельского поселения </a:t>
            </a:r>
            <a:r>
              <a:rPr lang="ru-RU" dirty="0" err="1" smtClean="0"/>
              <a:t>Доровеев</a:t>
            </a:r>
            <a:r>
              <a:rPr lang="ru-RU" dirty="0" smtClean="0"/>
              <a:t> Олег Викторович</a:t>
            </a:r>
            <a:endParaRPr lang="ru-RU" dirty="0" smtClean="0"/>
          </a:p>
          <a:p>
            <a:pPr algn="ctr"/>
            <a:r>
              <a:rPr lang="ru-RU" dirty="0" smtClean="0"/>
              <a:t>Председатель Совета Красноярского сельского поселения </a:t>
            </a:r>
            <a:r>
              <a:rPr lang="ru-RU" dirty="0" err="1" smtClean="0"/>
              <a:t>Давидюк</a:t>
            </a:r>
            <a:r>
              <a:rPr lang="ru-RU" dirty="0" smtClean="0"/>
              <a:t> Ольга Ивановна</a:t>
            </a:r>
          </a:p>
          <a:p>
            <a:pPr algn="ctr"/>
            <a:r>
              <a:rPr lang="ru-RU" dirty="0" smtClean="0"/>
              <a:t>Главный бухгалтер Администрации Красноярского сельского поселения </a:t>
            </a:r>
            <a:r>
              <a:rPr lang="ru-RU" dirty="0" err="1" smtClean="0"/>
              <a:t>Косоулина</a:t>
            </a:r>
            <a:r>
              <a:rPr lang="ru-RU" dirty="0" smtClean="0"/>
              <a:t>  Елена Петровна</a:t>
            </a:r>
          </a:p>
          <a:p>
            <a:pPr algn="ctr"/>
            <a:r>
              <a:rPr lang="ru-RU" dirty="0" smtClean="0"/>
              <a:t>Часы работы: ПН-ПТ, с 9:00 до 13:00, с 14:00 до 17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u="sng" dirty="0" smtClean="0"/>
              <a:t>Доходы бюджета Красноярского сельского поселения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Бюджет по доходам 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10 565 913 рублей </a:t>
            </a:r>
            <a:r>
              <a:rPr lang="ru-RU" sz="2800" dirty="0" smtClean="0">
                <a:solidFill>
                  <a:prstClr val="black"/>
                </a:solidFill>
              </a:rPr>
              <a:t/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Собственные   налоговые и неналоговые доходы – </a:t>
            </a:r>
            <a:r>
              <a:rPr lang="ru-RU" sz="2800" dirty="0" smtClean="0">
                <a:solidFill>
                  <a:srgbClr val="0070C0"/>
                </a:solidFill>
              </a:rPr>
              <a:t>3 </a:t>
            </a:r>
            <a:r>
              <a:rPr lang="ru-RU" sz="2800" dirty="0" smtClean="0">
                <a:solidFill>
                  <a:srgbClr val="0070C0"/>
                </a:solidFill>
              </a:rPr>
              <a:t>3 684 114 рублей </a:t>
            </a:r>
            <a:r>
              <a:rPr lang="ru-RU" sz="2800" dirty="0" smtClean="0">
                <a:solidFill>
                  <a:prstClr val="black"/>
                </a:solidFill>
              </a:rPr>
              <a:t/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Безвозмездные поступления от других бюджетов бюджетной системы Российской Федерации – </a:t>
            </a:r>
          </a:p>
          <a:p>
            <a:pPr lvl="0" algn="ctr"/>
            <a:r>
              <a:rPr lang="ru-RU" sz="2800" dirty="0" smtClean="0">
                <a:solidFill>
                  <a:srgbClr val="0070C0"/>
                </a:solidFill>
              </a:rPr>
              <a:t>6 881 799 рублей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Бюджет по расходам 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исполнен на сумму 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10 635 267 рублей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поступивших в бюджет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Красноярского сельского поселения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703785"/>
              </p:ext>
            </p:extLst>
          </p:nvPr>
        </p:nvGraphicFramePr>
        <p:xfrm>
          <a:off x="0" y="1700808"/>
          <a:ext cx="88924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Доходы – собственные (налоговые и неналоговые) доходы и безвозмездные поступления от других бюджетов в виде дотаций, субсидий, субвенций, иных межбюджетных трансфертов. </a:t>
            </a:r>
          </a:p>
          <a:p>
            <a:r>
              <a:rPr lang="ru-RU" dirty="0" smtClean="0"/>
              <a:t>•</a:t>
            </a:r>
            <a:r>
              <a:rPr lang="ru-RU" b="1" dirty="0" smtClean="0"/>
              <a:t>Расходы – совокупность средств, направляемых на исполнение полномочий поселения.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Красноярского сельского поселения на жилищно-коммунальное хозяйство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005376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Дорожная деятельность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2682550,17рублей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Это-Ремонт </a:t>
            </a:r>
            <a:r>
              <a:rPr lang="ru-RU" sz="3200" dirty="0" smtClean="0"/>
              <a:t>дорог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-Зимнее </a:t>
            </a:r>
            <a:r>
              <a:rPr lang="ru-RU" sz="3200" dirty="0" smtClean="0"/>
              <a:t>содержание </a:t>
            </a:r>
            <a:r>
              <a:rPr lang="ru-RU" sz="3200" dirty="0" smtClean="0"/>
              <a:t>дорог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-Летнее </a:t>
            </a:r>
            <a:r>
              <a:rPr lang="ru-RU" sz="3200" dirty="0" smtClean="0"/>
              <a:t>содержание </a:t>
            </a:r>
            <a:r>
              <a:rPr lang="ru-RU" sz="3200" dirty="0" smtClean="0"/>
              <a:t>дорог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-Приобретение </a:t>
            </a:r>
            <a:r>
              <a:rPr lang="ru-RU" sz="3200" dirty="0" smtClean="0"/>
              <a:t>дорожных знаков </a:t>
            </a:r>
            <a:r>
              <a:rPr lang="ru-RU" sz="3200" dirty="0" smtClean="0"/>
              <a:t>Приобретение песчано-гравийной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2016 работа\DSCN5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044" y="1935163"/>
            <a:ext cx="585391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3"/>
            <a:ext cx="82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общее расходование средств бюджета составило </a:t>
            </a:r>
            <a:r>
              <a:rPr lang="ru-RU" dirty="0" smtClean="0"/>
              <a:t>677 420,37рублей</a:t>
            </a:r>
            <a:endParaRPr lang="ru-RU" dirty="0" smtClean="0"/>
          </a:p>
          <a:p>
            <a:r>
              <a:rPr lang="ru-RU" dirty="0" smtClean="0"/>
              <a:t>Работы по уличному освещению, уборка несанкционированных свалок, строительство горки, обустройство памятника, ремонт спортивной площадки, уборка кладбища и др.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14480" y="5143512"/>
            <a:ext cx="6383538" cy="854968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Благоустройство </a:t>
            </a:r>
            <a:r>
              <a:rPr kumimoji="0" lang="ru-RU" sz="3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70C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21523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Данный раздел расходов занимает второе место в общей структуре расходов бюджета.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Содержались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объекты благоустройства (стадион, детские игровые площадки, территория памятника погибшим воинам-землякам в ВОВ и другие). Хорошей традицией стал вывоз мусора от домовладений. Для благоустройства привлекались граждане состоящие на учете в центре занятости населения.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1029</TotalTime>
  <Words>388</Words>
  <Application>Microsoft Office PowerPoint</Application>
  <PresentationFormat>Экран (4:3)</PresentationFormat>
  <Paragraphs>43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Администрация Красноярского сельского поселения</vt:lpstr>
      <vt:lpstr>Доходы бюджета Красноярского сельского поселения </vt:lpstr>
      <vt:lpstr>  Объем налоговых и неналоговых доходов поступивших в бюджет  Красноярского сельского поселения в 2021 году  </vt:lpstr>
      <vt:lpstr>Презентация PowerPoint</vt:lpstr>
      <vt:lpstr>Сравнительный анализ расходов Красноярского сельского поселения на жилищно-коммунальное хозяйство</vt:lpstr>
      <vt:lpstr>Дорожная деятельность 2682550,17рублей</vt:lpstr>
      <vt:lpstr>Презентация PowerPoint</vt:lpstr>
      <vt:lpstr>Презентация PowerPoint</vt:lpstr>
      <vt:lpstr>Презентация PowerPoint</vt:lpstr>
      <vt:lpstr>Организация досуга населения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BUH3</cp:lastModifiedBy>
  <cp:revision>142</cp:revision>
  <dcterms:created xsi:type="dcterms:W3CDTF">2014-05-06T11:50:27Z</dcterms:created>
  <dcterms:modified xsi:type="dcterms:W3CDTF">2022-05-11T05:06:52Z</dcterms:modified>
</cp:coreProperties>
</file>