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5"/>
  </p:notesMasterIdLst>
  <p:sldIdLst>
    <p:sldId id="256" r:id="rId2"/>
    <p:sldId id="269" r:id="rId3"/>
    <p:sldId id="262" r:id="rId4"/>
    <p:sldId id="270" r:id="rId5"/>
    <p:sldId id="263" r:id="rId6"/>
    <p:sldId id="288" r:id="rId7"/>
    <p:sldId id="271" r:id="rId8"/>
    <p:sldId id="272" r:id="rId9"/>
    <p:sldId id="273" r:id="rId10"/>
    <p:sldId id="276" r:id="rId11"/>
    <p:sldId id="287" r:id="rId12"/>
    <p:sldId id="275" r:id="rId13"/>
    <p:sldId id="264" r:id="rId14"/>
    <p:sldId id="266" r:id="rId15"/>
    <p:sldId id="267" r:id="rId16"/>
    <p:sldId id="277" r:id="rId17"/>
    <p:sldId id="279" r:id="rId18"/>
    <p:sldId id="280" r:id="rId19"/>
    <p:sldId id="281" r:id="rId20"/>
    <p:sldId id="282" r:id="rId21"/>
    <p:sldId id="285" r:id="rId22"/>
    <p:sldId id="284" r:id="rId23"/>
    <p:sldId id="28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FF9999"/>
    <a:srgbClr val="00FFCC"/>
    <a:srgbClr val="CC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0" autoAdjust="0"/>
    <p:restoredTop sz="86425" autoAdjust="0"/>
  </p:normalViewPr>
  <p:slideViewPr>
    <p:cSldViewPr>
      <p:cViewPr varScale="1">
        <p:scale>
          <a:sx n="78" d="100"/>
          <a:sy n="78" d="100"/>
        </p:scale>
        <p:origin x="-16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depthPercent val="100"/>
      <c:rAngAx val="1"/>
    </c:view3D>
    <c:plotArea>
      <c:layout>
        <c:manualLayout>
          <c:layoutTarget val="inner"/>
          <c:xMode val="edge"/>
          <c:yMode val="edge"/>
          <c:x val="0.1853228795566591"/>
          <c:y val="0.58425674119944759"/>
          <c:w val="0.69790654575551481"/>
          <c:h val="0.353264492351091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доходов 3812,7 тыс. руб.</c:v>
                </c:pt>
              </c:strCache>
            </c:strRef>
          </c:tx>
          <c:explosion val="33"/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explosion val="0"/>
            <c:spPr>
              <a:solidFill>
                <a:srgbClr val="CCFF99"/>
              </a:solidFill>
            </c:spPr>
          </c:dPt>
          <c:dLbls>
            <c:showPercent val="1"/>
          </c:dLbls>
          <c:cat>
            <c:strRef>
              <c:f>Лист1!$A$2:$A$7</c:f>
              <c:strCache>
                <c:ptCount val="5"/>
                <c:pt idx="0">
                  <c:v>НДФЛ</c:v>
                </c:pt>
                <c:pt idx="1">
                  <c:v>Налог на им. физ. лиц</c:v>
                </c:pt>
                <c:pt idx="2">
                  <c:v>Земельный налог</c:v>
                </c:pt>
                <c:pt idx="3">
                  <c:v>Акцизы по подакцизным товарам</c:v>
                </c:pt>
                <c:pt idx="4">
                  <c:v>Доходы от сдачи в аренду муниц. имущества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5"/>
                <c:pt idx="0">
                  <c:v>790.8</c:v>
                </c:pt>
                <c:pt idx="1">
                  <c:v>246.3</c:v>
                </c:pt>
                <c:pt idx="2">
                  <c:v>170.6</c:v>
                </c:pt>
                <c:pt idx="3">
                  <c:v>2636.5</c:v>
                </c:pt>
                <c:pt idx="4">
                  <c:v>139.1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3.849983356723885E-2"/>
          <c:y val="0.11625036831656389"/>
          <c:w val="0.90014956457591133"/>
          <c:h val="0.43285568914243067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solidFill>
          <a:srgbClr val="FFFF99"/>
        </a:solidFill>
      </c:spPr>
    </c:floor>
    <c:sideWall>
      <c:spPr>
        <a:solidFill>
          <a:srgbClr val="FFFFCC"/>
        </a:solidFill>
      </c:spPr>
    </c:sideWall>
    <c:backWall>
      <c:spPr>
        <a:solidFill>
          <a:srgbClr val="FFFFCC"/>
        </a:soli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2013 г.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1208.5999999999999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2014г.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101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2015г.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17.899999999999999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2016г.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Лист1!$E$2</c:f>
              <c:numCache>
                <c:formatCode>#,##0.0</c:formatCode>
                <c:ptCount val="1"/>
                <c:pt idx="0">
                  <c:v>183.9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</c:numCache>
            </c:numRef>
          </c:val>
        </c:ser>
        <c:shape val="cone"/>
        <c:axId val="65466752"/>
        <c:axId val="65468288"/>
        <c:axId val="0"/>
      </c:bar3DChart>
      <c:catAx>
        <c:axId val="65466752"/>
        <c:scaling>
          <c:orientation val="minMax"/>
        </c:scaling>
        <c:axPos val="b"/>
        <c:tickLblPos val="nextTo"/>
        <c:crossAx val="65468288"/>
        <c:crosses val="autoZero"/>
        <c:auto val="1"/>
        <c:lblAlgn val="ctr"/>
        <c:lblOffset val="100"/>
      </c:catAx>
      <c:valAx>
        <c:axId val="65468288"/>
        <c:scaling>
          <c:orientation val="minMax"/>
        </c:scaling>
        <c:axPos val="l"/>
        <c:majorGridlines/>
        <c:numFmt formatCode="#,##0.0" sourceLinked="1"/>
        <c:tickLblPos val="nextTo"/>
        <c:crossAx val="65466752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5"/>
  <c:chart>
    <c:title>
      <c:layout/>
    </c:title>
    <c:view3D>
      <c:perspective val="30"/>
    </c:view3D>
    <c:floor>
      <c:spPr>
        <a:solidFill>
          <a:schemeClr val="accent1">
            <a:lumMod val="20000"/>
            <a:lumOff val="80000"/>
          </a:schemeClr>
        </a:solidFill>
      </c:spPr>
    </c:floor>
    <c:sideWall>
      <c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/>
      </c:spPr>
    </c:sideWall>
    <c:backWall>
      <c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/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Лист1!$A$2:$A$7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216</c:v>
                </c:pt>
                <c:pt idx="1">
                  <c:v>66.2</c:v>
                </c:pt>
                <c:pt idx="2">
                  <c:v>138.6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Лист1!$A$2:$A$7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955.5</c:v>
                </c:pt>
                <c:pt idx="1">
                  <c:v>0</c:v>
                </c:pt>
                <c:pt idx="2">
                  <c:v>102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Лист1!$A$2:$A$7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gapWidth val="55"/>
        <c:gapDepth val="55"/>
        <c:shape val="cylinder"/>
        <c:axId val="77097984"/>
        <c:axId val="77103872"/>
        <c:axId val="0"/>
      </c:bar3DChart>
      <c:catAx>
        <c:axId val="77097984"/>
        <c:scaling>
          <c:orientation val="minMax"/>
        </c:scaling>
        <c:axPos val="b"/>
        <c:majorTickMark val="none"/>
        <c:tickLblPos val="nextTo"/>
        <c:crossAx val="77103872"/>
        <c:crosses val="autoZero"/>
        <c:auto val="1"/>
        <c:lblAlgn val="ctr"/>
        <c:lblOffset val="100"/>
      </c:catAx>
      <c:valAx>
        <c:axId val="77103872"/>
        <c:scaling>
          <c:orientation val="minMax"/>
        </c:scaling>
        <c:axPos val="l"/>
        <c:majorGridlines/>
        <c:numFmt formatCode="#,##0.0" sourceLinked="1"/>
        <c:majorTickMark val="none"/>
        <c:tickLblPos val="nextTo"/>
        <c:crossAx val="7709798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cat>
            <c:strRef>
              <c:f>Лист1!$A$2:$A$4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8708.7999999999938</c:v>
                </c:pt>
                <c:pt idx="1">
                  <c:v>7985.3</c:v>
                </c:pt>
                <c:pt idx="2">
                  <c:v>9815.4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Федеральный</c:v>
                </c:pt>
              </c:strCache>
            </c:strRef>
          </c:tx>
          <c:spPr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cat>
            <c:strRef>
              <c:f>Лист1!$A$2:$A$4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245.6</c:v>
                </c:pt>
                <c:pt idx="1">
                  <c:v>371.2</c:v>
                </c:pt>
                <c:pt idx="2">
                  <c:v>252.5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cat>
            <c:strRef>
              <c:f>Лист1!$A$2:$A$4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1542.3</c:v>
                </c:pt>
                <c:pt idx="1">
                  <c:v>2174.6999999999998</c:v>
                </c:pt>
                <c:pt idx="2">
                  <c:v>278.7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Всего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10496.7</c:v>
                </c:pt>
                <c:pt idx="1">
                  <c:v>10501.2</c:v>
                </c:pt>
                <c:pt idx="2">
                  <c:v>10346.6</c:v>
                </c:pt>
              </c:numCache>
            </c:numRef>
          </c:val>
        </c:ser>
        <c:shape val="box"/>
        <c:axId val="77130752"/>
        <c:axId val="80749312"/>
        <c:axId val="0"/>
      </c:bar3DChart>
      <c:catAx>
        <c:axId val="77130752"/>
        <c:scaling>
          <c:orientation val="minMax"/>
        </c:scaling>
        <c:axPos val="b"/>
        <c:tickLblPos val="nextTo"/>
        <c:crossAx val="80749312"/>
        <c:crosses val="autoZero"/>
        <c:auto val="1"/>
        <c:lblAlgn val="ctr"/>
        <c:lblOffset val="100"/>
      </c:catAx>
      <c:valAx>
        <c:axId val="80749312"/>
        <c:scaling>
          <c:orientation val="minMax"/>
        </c:scaling>
        <c:axPos val="l"/>
        <c:majorGridlines>
          <c:spPr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</c:majorGridlines>
        <c:numFmt formatCode="General" sourceLinked="1"/>
        <c:tickLblPos val="nextTo"/>
        <c:crossAx val="7713075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/>
          </c:spPr>
          <c:cat>
            <c:strRef>
              <c:f>Лист1!$A$2:$A$4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3741.7</c:v>
                </c:pt>
                <c:pt idx="1">
                  <c:v>3924.8</c:v>
                </c:pt>
                <c:pt idx="2">
                  <c:v>4144.8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3644.3</c:v>
                </c:pt>
                <c:pt idx="1">
                  <c:v>3848</c:v>
                </c:pt>
                <c:pt idx="2">
                  <c:v>3990.4</c:v>
                </c:pt>
              </c:numCache>
            </c:numRef>
          </c:val>
        </c:ser>
        <c:shape val="box"/>
        <c:axId val="86902272"/>
        <c:axId val="86903808"/>
        <c:axId val="0"/>
      </c:bar3DChart>
      <c:catAx>
        <c:axId val="86902272"/>
        <c:scaling>
          <c:orientation val="minMax"/>
        </c:scaling>
        <c:axPos val="b"/>
        <c:tickLblPos val="nextTo"/>
        <c:crossAx val="86903808"/>
        <c:crosses val="autoZero"/>
        <c:auto val="1"/>
        <c:lblAlgn val="ctr"/>
        <c:lblOffset val="100"/>
      </c:catAx>
      <c:valAx>
        <c:axId val="86903808"/>
        <c:scaling>
          <c:orientation val="minMax"/>
        </c:scaling>
        <c:axPos val="l"/>
        <c:majorGridlines/>
        <c:numFmt formatCode="General" sourceLinked="1"/>
        <c:tickLblPos val="nextTo"/>
        <c:crossAx val="8690227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6" name="Прямая соединительная линия 15"/>
        <cdr:cNvSpPr/>
      </cdr:nvSpPr>
      <cdr:spPr>
        <a:xfrm xmlns:a="http://schemas.openxmlformats.org/drawingml/2006/main" flipV="1">
          <a:off x="-500034" y="-192880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0.84975</cdr:x>
      <cdr:y>0.26984</cdr:y>
    </cdr:from>
    <cdr:to>
      <cdr:x>0.96086</cdr:x>
      <cdr:y>0.34796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7466646" y="1214446"/>
          <a:ext cx="976309" cy="3515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4" name="Прямая соединительная линия 23"/>
        <cdr:cNvSpPr/>
      </cdr:nvSpPr>
      <cdr:spPr>
        <a:xfrm xmlns:a="http://schemas.openxmlformats.org/drawingml/2006/main">
          <a:off x="-500034" y="-192880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0.82466</cdr:x>
      <cdr:y>0.39063</cdr:y>
    </cdr:from>
    <cdr:to>
      <cdr:x>1</cdr:x>
      <cdr:y>0.51563</cdr:y>
    </cdr:to>
    <cdr:sp macro="" textlink="">
      <cdr:nvSpPr>
        <cdr:cNvPr id="27" name="TextBox 26"/>
        <cdr:cNvSpPr txBox="1"/>
      </cdr:nvSpPr>
      <cdr:spPr>
        <a:xfrm xmlns:a="http://schemas.openxmlformats.org/drawingml/2006/main">
          <a:off x="6786610" y="1785950"/>
          <a:ext cx="1442978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0.87674</cdr:x>
      <cdr:y>0.45313</cdr:y>
    </cdr:from>
    <cdr:to>
      <cdr:x>0.98785</cdr:x>
      <cdr:y>0.5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7215238" y="2071702"/>
          <a:ext cx="914400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0.82466</cdr:x>
      <cdr:y>0.8</cdr:y>
    </cdr:from>
    <cdr:to>
      <cdr:x>0.96355</cdr:x>
      <cdr:y>0.92188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6786610" y="3657600"/>
          <a:ext cx="1143008" cy="5572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 smtClean="0">
            <a:solidFill>
              <a:schemeClr val="accent4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</cdr:x>
      <cdr:y>0.23438</cdr:y>
    </cdr:from>
    <cdr:to>
      <cdr:x>0.24306</cdr:x>
      <cdr:y>0.38751</cdr:y>
    </cdr:to>
    <cdr:sp macro="" textlink="">
      <cdr:nvSpPr>
        <cdr:cNvPr id="38" name="TextBox 37"/>
        <cdr:cNvSpPr txBox="1"/>
      </cdr:nvSpPr>
      <cdr:spPr>
        <a:xfrm xmlns:a="http://schemas.openxmlformats.org/drawingml/2006/main">
          <a:off x="0" y="1071570"/>
          <a:ext cx="2000286" cy="700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 smtClean="0">
            <a:solidFill>
              <a:schemeClr val="accent3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0.10417</cdr:x>
      <cdr:y>0.14063</cdr:y>
    </cdr:from>
    <cdr:to>
      <cdr:x>0.34722</cdr:x>
      <cdr:y>0.21875</cdr:y>
    </cdr:to>
    <cdr:sp macro="" textlink="">
      <cdr:nvSpPr>
        <cdr:cNvPr id="43" name="TextBox 42"/>
        <cdr:cNvSpPr txBox="1"/>
      </cdr:nvSpPr>
      <cdr:spPr>
        <a:xfrm xmlns:a="http://schemas.openxmlformats.org/drawingml/2006/main">
          <a:off x="857256" y="642942"/>
          <a:ext cx="200026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0.47743</cdr:x>
      <cdr:y>0.10938</cdr:y>
    </cdr:from>
    <cdr:to>
      <cdr:x>0.74653</cdr:x>
      <cdr:y>0.20313</cdr:y>
    </cdr:to>
    <cdr:sp macro="" textlink="">
      <cdr:nvSpPr>
        <cdr:cNvPr id="51" name="TextBox 50"/>
        <cdr:cNvSpPr txBox="1"/>
      </cdr:nvSpPr>
      <cdr:spPr>
        <a:xfrm xmlns:a="http://schemas.openxmlformats.org/drawingml/2006/main">
          <a:off x="3929090" y="500066"/>
          <a:ext cx="221458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C6F6F-3742-4913-8843-F8103E20857B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C6D2B-43D1-4F6F-8C56-22ACFBBB4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7389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F58005-3AE5-44B3-8CAD-B47640C5BD9D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Администрация Красноярского сельского поселения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Исполнение местного бюджета муниципального образования Красноярское сельское поселение  </a:t>
            </a:r>
          </a:p>
          <a:p>
            <a:pPr algn="ctr">
              <a:buNone/>
            </a:pPr>
            <a:r>
              <a:rPr lang="ru-RU" sz="4000" b="1" i="1" dirty="0" err="1" smtClean="0">
                <a:solidFill>
                  <a:schemeClr val="accent6">
                    <a:lumMod val="50000"/>
                  </a:schemeClr>
                </a:solidFill>
              </a:rPr>
              <a:t>Кривошеинского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 района Томской области 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за </a:t>
            </a:r>
            <a:r>
              <a:rPr lang="ru-RU" sz="4000" b="1" i="1" u="sng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2016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 год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User\Pictures\2016 работа\DSCN59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226380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785794"/>
            <a:ext cx="7215238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Данный раздел расходов занимает второе место в общей структуре расходов бюджета. В поселении заменены практически все лампы уличного освещения на новые энергосберегающие. Что позволяет бюджету экономить расходы на электроэнергию. Продолжается работа по благоустройству села. В центре построена большая горка, которая пользуется популярностью у жителей. В ведена еще одна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детская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игровая площадка  в районе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Иланка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  Содержались объекты благоустройства (стадион, детские игровые площадки, территория памятника погибшим воинам-землякам в ВОВ и другие). Хорошей традицией стал вывоз мусора от домовладений. Для благоустройства привлекались граждане состоящие на учете в центре занятости населения. 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Pictures\2016 работа\DSCN56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12998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Красноярского сельского поселения на  муниципальных целевых программ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(тыс. руб.)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43439770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</a:rPr>
              <a:t>Динамика расходов бюджета </a:t>
            </a:r>
            <a:r>
              <a:rPr lang="ru-RU" sz="2800" i="1" dirty="0" err="1" smtClean="0">
                <a:solidFill>
                  <a:schemeClr val="accent3">
                    <a:lumMod val="75000"/>
                  </a:schemeClr>
                </a:solidFill>
              </a:rPr>
              <a:t>Краснояркого</a:t>
            </a:r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</a:rPr>
              <a:t> сельского поселения</a:t>
            </a:r>
            <a:endParaRPr lang="ru-RU" sz="28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19200868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Мониторинг расходов на содержание органов местного самоуправления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25255212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Организация досуга населения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Ежегодно из бюджета сельского поселения в бюджет района перечисляются денежные средства на организацию досуга населения в сумме 692,2 тыс. рублей.</a:t>
            </a:r>
          </a:p>
          <a:p>
            <a:endParaRPr lang="ru-RU" dirty="0" smtClean="0"/>
          </a:p>
          <a:p>
            <a:r>
              <a:rPr lang="ru-RU" dirty="0" smtClean="0"/>
              <a:t>Работниками культуры проводятся различные мероприятия для населения. В доме культуры работает множество кружков.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2016 работа\проводы зимы\DSCN49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579744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807249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 в поселении развивается не только за счет средств областного бюджета, но и ежегодно в его развитие вкладываются средства местного бюджета.  Особым успехом пользуется гиревая секция. На базе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Белобугорской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школы работает лыжная база.  Поселение ежегодно участвует в соревнованиях  районного  и областного масштаба.  Красноярские спортсмены всегда достойно представляют поселение.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2016 работа\спорт\DSCN57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u="sng" dirty="0" smtClean="0"/>
              <a:t>Доходы бюджета Красноярского сельского поселения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algn="ctr"/>
            <a:r>
              <a:rPr lang="ru-RU" sz="2800" dirty="0" smtClean="0">
                <a:solidFill>
                  <a:prstClr val="black"/>
                </a:solidFill>
              </a:rPr>
              <a:t>Бюджет по доходам </a:t>
            </a:r>
            <a:br>
              <a:rPr lang="ru-RU" sz="2800" dirty="0" smtClean="0">
                <a:solidFill>
                  <a:prstClr val="black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</a:rPr>
              <a:t>9 451 900 рублей </a:t>
            </a:r>
            <a:r>
              <a:rPr lang="ru-RU" sz="2800" dirty="0" smtClean="0">
                <a:solidFill>
                  <a:prstClr val="black"/>
                </a:solidFill>
              </a:rPr>
              <a:t/>
            </a:r>
            <a:br>
              <a:rPr lang="ru-RU" sz="2800" dirty="0" smtClean="0">
                <a:solidFill>
                  <a:prstClr val="black"/>
                </a:solidFill>
              </a:rPr>
            </a:br>
            <a:r>
              <a:rPr lang="ru-RU" sz="2800" dirty="0" smtClean="0">
                <a:solidFill>
                  <a:prstClr val="black"/>
                </a:solidFill>
              </a:rPr>
              <a:t>Собственные   налоговые и неналоговые доходы – </a:t>
            </a:r>
            <a:r>
              <a:rPr lang="ru-RU" sz="2800" dirty="0" smtClean="0">
                <a:solidFill>
                  <a:srgbClr val="0070C0"/>
                </a:solidFill>
              </a:rPr>
              <a:t>3 812 700 рублей </a:t>
            </a:r>
            <a:r>
              <a:rPr lang="ru-RU" sz="2800" dirty="0" smtClean="0">
                <a:solidFill>
                  <a:prstClr val="black"/>
                </a:solidFill>
              </a:rPr>
              <a:t/>
            </a:r>
            <a:br>
              <a:rPr lang="ru-RU" sz="2800" dirty="0" smtClean="0">
                <a:solidFill>
                  <a:prstClr val="black"/>
                </a:solidFill>
              </a:rPr>
            </a:br>
            <a:r>
              <a:rPr lang="ru-RU" sz="2800" dirty="0" smtClean="0">
                <a:solidFill>
                  <a:prstClr val="black"/>
                </a:solidFill>
              </a:rPr>
              <a:t>Безвозмездные поступления от других бюджетов бюджетной системы Российской Федерации – </a:t>
            </a:r>
          </a:p>
          <a:p>
            <a:pPr lvl="0" algn="ctr"/>
            <a:r>
              <a:rPr lang="ru-RU" sz="2800" dirty="0" smtClean="0">
                <a:solidFill>
                  <a:srgbClr val="0070C0"/>
                </a:solidFill>
              </a:rPr>
              <a:t>5 639 200  рублей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prstClr val="black"/>
                </a:solidFill>
              </a:rPr>
              <a:t>Бюджет по расходам </a:t>
            </a:r>
            <a:br>
              <a:rPr lang="ru-RU" sz="2800" dirty="0" smtClean="0">
                <a:solidFill>
                  <a:prstClr val="black"/>
                </a:solidFill>
              </a:rPr>
            </a:br>
            <a:r>
              <a:rPr lang="ru-RU" sz="2800" dirty="0" smtClean="0">
                <a:solidFill>
                  <a:prstClr val="black"/>
                </a:solidFill>
              </a:rPr>
              <a:t>исполнен на сумму </a:t>
            </a:r>
            <a:br>
              <a:rPr lang="ru-RU" sz="2800" dirty="0" smtClean="0">
                <a:solidFill>
                  <a:prstClr val="black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10 346 579 рублей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785794"/>
            <a:ext cx="72866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Администрацией Красноярского сельского  поселения  особое внимание уделяется пожарной безопасности, предотвращение чрезвычайных ситуаций в поселении. В 2016 году произведена опашка поселения. Для многодетных и малоимущих семей приобретены автономные дымовые пожарные извещатели. Ежегодно убираются все несанкционированные свалки.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Pictures\2015 работа\DSCN33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103191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Pictures\2016 работа\DSCN57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498567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889844"/>
            <a:ext cx="68580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Бюджет для граждан подготовлен Администрацией Красноярского сельского поселения </a:t>
            </a:r>
          </a:p>
          <a:p>
            <a:pPr algn="ctr"/>
            <a:r>
              <a:rPr lang="ru-RU" dirty="0" smtClean="0"/>
              <a:t>Контактная информация: </a:t>
            </a:r>
          </a:p>
          <a:p>
            <a:pPr algn="ctr"/>
            <a:r>
              <a:rPr lang="ru-RU" dirty="0" smtClean="0"/>
              <a:t>636320, Томская область, </a:t>
            </a:r>
            <a:r>
              <a:rPr lang="ru-RU" dirty="0" err="1" smtClean="0"/>
              <a:t>Кривошеинский</a:t>
            </a:r>
            <a:r>
              <a:rPr lang="ru-RU" dirty="0" smtClean="0"/>
              <a:t> р-н, с.Красный Яр, ул.Советская,60</a:t>
            </a:r>
          </a:p>
          <a:p>
            <a:pPr algn="ctr"/>
            <a:r>
              <a:rPr lang="ru-RU" dirty="0" smtClean="0"/>
              <a:t>Тел/факс/ 838-251-31330 </a:t>
            </a:r>
          </a:p>
          <a:p>
            <a:pPr algn="ctr"/>
            <a:r>
              <a:rPr lang="ru-RU" dirty="0" smtClean="0"/>
              <a:t>электронная почта: </a:t>
            </a:r>
            <a:r>
              <a:rPr lang="en-US" dirty="0" err="1" smtClean="0"/>
              <a:t>krasyar</a:t>
            </a:r>
            <a:r>
              <a:rPr lang="ru-RU" dirty="0" smtClean="0"/>
              <a:t>@</a:t>
            </a:r>
            <a:r>
              <a:rPr lang="ru-RU" dirty="0" err="1" smtClean="0"/>
              <a:t>tomsk.gov.ru</a:t>
            </a:r>
            <a:r>
              <a:rPr lang="ru-RU" dirty="0" smtClean="0"/>
              <a:t> интернет-адрес: http://</a:t>
            </a:r>
            <a:r>
              <a:rPr lang="en-US" dirty="0" smtClean="0"/>
              <a:t> </a:t>
            </a:r>
            <a:r>
              <a:rPr lang="en-US" dirty="0" err="1" smtClean="0"/>
              <a:t>krasyar</a:t>
            </a:r>
            <a:r>
              <a:rPr lang="ru-RU" dirty="0" smtClean="0"/>
              <a:t>.</a:t>
            </a:r>
            <a:r>
              <a:rPr lang="ru-RU" dirty="0" err="1" smtClean="0"/>
              <a:t>tomsk.ru</a:t>
            </a:r>
            <a:r>
              <a:rPr lang="ru-RU" dirty="0" smtClean="0"/>
              <a:t>/ </a:t>
            </a:r>
            <a:endParaRPr lang="en-US" dirty="0" smtClean="0"/>
          </a:p>
          <a:p>
            <a:pPr algn="ctr"/>
            <a:r>
              <a:rPr lang="ru-RU" dirty="0" smtClean="0"/>
              <a:t>Глава администрации Красноярского сельского поселения Коломин Андрей Николаевич</a:t>
            </a:r>
          </a:p>
          <a:p>
            <a:pPr algn="ctr"/>
            <a:r>
              <a:rPr lang="ru-RU" dirty="0" smtClean="0"/>
              <a:t>Председатель Совета Красноярского сельского поселения </a:t>
            </a:r>
            <a:r>
              <a:rPr lang="ru-RU" dirty="0" err="1" smtClean="0"/>
              <a:t>Давидюк</a:t>
            </a:r>
            <a:r>
              <a:rPr lang="ru-RU" dirty="0" smtClean="0"/>
              <a:t> Ольга Ивановна</a:t>
            </a:r>
          </a:p>
          <a:p>
            <a:pPr algn="ctr"/>
            <a:r>
              <a:rPr lang="ru-RU" dirty="0" smtClean="0"/>
              <a:t>Главный бухгалтер Администрации Красноярского сельского поселения </a:t>
            </a:r>
            <a:r>
              <a:rPr lang="ru-RU" dirty="0" err="1" smtClean="0"/>
              <a:t>Косоулина</a:t>
            </a:r>
            <a:r>
              <a:rPr lang="ru-RU" dirty="0" smtClean="0"/>
              <a:t>  Елена Петровна</a:t>
            </a:r>
          </a:p>
          <a:p>
            <a:pPr algn="ctr"/>
            <a:r>
              <a:rPr lang="ru-RU" dirty="0" smtClean="0"/>
              <a:t>Часы работы: ПН-ПТ, с 9:00 до 13:00, с 14:00 до 17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890" y="116632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Объем налоговых и неналоговых доходов поступивших в бюджет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Красноярского сельского поселения в 2016 году 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74477526"/>
              </p:ext>
            </p:extLst>
          </p:nvPr>
        </p:nvGraphicFramePr>
        <p:xfrm>
          <a:off x="0" y="1700808"/>
          <a:ext cx="889248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</p:spPr>
        <p:txBody>
          <a:bodyPr>
            <a:normAutofit/>
          </a:bodyPr>
          <a:lstStyle/>
          <a:p>
            <a:pPr algn="ctr"/>
            <a:endParaRPr lang="ru-RU" sz="24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Доходы – собственные (налоговые и неналоговые) доходы и безвозмездные поступления от других бюджетов в виде дотаций, субсидий, субвенций, иных межбюджетных трансфертов. </a:t>
            </a:r>
          </a:p>
          <a:p>
            <a:r>
              <a:rPr lang="ru-RU" dirty="0" smtClean="0"/>
              <a:t>•</a:t>
            </a:r>
            <a:r>
              <a:rPr lang="ru-RU" b="1" dirty="0" smtClean="0"/>
              <a:t>Расходы – совокупность средств, направляемых на исполнение полномочий поселения.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Сравнительный анализ расходов Красноярского сельского поселения на жилищно-коммунальное хозяйство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84864302"/>
              </p:ext>
            </p:extLst>
          </p:nvPr>
        </p:nvGraphicFramePr>
        <p:xfrm>
          <a:off x="500034" y="1857364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Дорожная деятельность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3 386 747 рублей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200" dirty="0" smtClean="0"/>
              <a:t>Ремонт дорог   693 838 рублей. </a:t>
            </a:r>
          </a:p>
          <a:p>
            <a:pPr marL="0" indent="0">
              <a:buNone/>
            </a:pPr>
            <a:r>
              <a:rPr lang="ru-RU" sz="3200" dirty="0" smtClean="0"/>
              <a:t> Зимнее содержание дорог – 597 605 рублей.</a:t>
            </a:r>
          </a:p>
          <a:p>
            <a:pPr marL="0" indent="0">
              <a:buNone/>
            </a:pPr>
            <a:r>
              <a:rPr lang="ru-RU" sz="3200" dirty="0" smtClean="0"/>
              <a:t> Летнее содержание дорог 523 665 рублей.</a:t>
            </a:r>
          </a:p>
          <a:p>
            <a:pPr marL="0" indent="0">
              <a:buNone/>
            </a:pPr>
            <a:r>
              <a:rPr lang="ru-RU" sz="3200" dirty="0" smtClean="0"/>
              <a:t> Изготовление смет – 180 507 рублей.</a:t>
            </a:r>
          </a:p>
          <a:p>
            <a:pPr marL="0" indent="0">
              <a:buNone/>
            </a:pPr>
            <a:r>
              <a:rPr lang="ru-RU" sz="3200" dirty="0" smtClean="0"/>
              <a:t> Приобретение дорожных знаков 32 320 рублей. </a:t>
            </a:r>
          </a:p>
          <a:p>
            <a:pPr marL="0" indent="0">
              <a:buNone/>
            </a:pPr>
            <a:r>
              <a:rPr lang="ru-RU" sz="3200" dirty="0" smtClean="0"/>
              <a:t>Приобретение песчано-гравийной смеси 1 358 812 руб.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Pictures\2016 работа\DSCN55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5044" y="1935163"/>
            <a:ext cx="5853912" cy="43894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2016 работа\DSCN55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284867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214423"/>
            <a:ext cx="32861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общее расходование средств бюджета составило 1 031 069 рублей</a:t>
            </a:r>
          </a:p>
          <a:p>
            <a:r>
              <a:rPr lang="ru-RU" dirty="0" smtClean="0"/>
              <a:t>Работы по уличному освещению, уборка несанкционированных свалок, строительство горки, обустройство памятника, ремонт спортивной площадки, уборка кладбища и др.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0" r="660"/>
          <a:stretch>
            <a:fillRect/>
          </a:stretch>
        </p:blipFill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1714480" y="5143512"/>
            <a:ext cx="6383538" cy="854968"/>
          </a:xfrm>
          <a:prstGeom prst="rect">
            <a:avLst/>
          </a:prstGeom>
        </p:spPr>
        <p:txBody>
          <a:bodyPr/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1200" cap="none" spc="0" normalizeH="0" baseline="0" noProof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Благоустройство </a:t>
            </a:r>
            <a:r>
              <a:rPr kumimoji="0" lang="ru-RU" sz="3200" b="0" i="0" u="none" strike="noStrike" kern="1200" cap="none" spc="0" normalizeH="0" baseline="0" noProof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70C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70C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1014</TotalTime>
  <Words>508</Words>
  <Application>Microsoft Office PowerPoint</Application>
  <PresentationFormat>Экран (4:3)</PresentationFormat>
  <Paragraphs>50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Администрация Красноярского сельского поселения</vt:lpstr>
      <vt:lpstr>Доходы бюджета Красноярского сельского поселения </vt:lpstr>
      <vt:lpstr>  Объем налоговых и неналоговых доходов поступивших в бюджет  Красноярского сельского поселения в 2016 году  </vt:lpstr>
      <vt:lpstr>Слайд 4</vt:lpstr>
      <vt:lpstr>Сравнительный анализ расходов Красноярского сельского поселения на жилищно-коммунальное хозяйство</vt:lpstr>
      <vt:lpstr>Дорожная деятельность 3 386 747 рублей</vt:lpstr>
      <vt:lpstr>Слайд 7</vt:lpstr>
      <vt:lpstr>Слайд 8</vt:lpstr>
      <vt:lpstr>Слайд 9</vt:lpstr>
      <vt:lpstr>Слайд 10</vt:lpstr>
      <vt:lpstr>Слайд 11</vt:lpstr>
      <vt:lpstr>Слайд 12</vt:lpstr>
      <vt:lpstr>Динамика расходов бюджета Красноярского сельского поселения на  муниципальных целевых программ                                                                                  (тыс. руб.)</vt:lpstr>
      <vt:lpstr>Динамика расходов бюджета Краснояркого сельского поселения</vt:lpstr>
      <vt:lpstr>Мониторинг расходов на содержание органов местного самоуправления</vt:lpstr>
      <vt:lpstr>Организация досуга населения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Семикаракорского городского поселения</dc:title>
  <dc:creator>Admin</dc:creator>
  <cp:lastModifiedBy>USER</cp:lastModifiedBy>
  <cp:revision>138</cp:revision>
  <dcterms:created xsi:type="dcterms:W3CDTF">2014-05-06T11:50:27Z</dcterms:created>
  <dcterms:modified xsi:type="dcterms:W3CDTF">2017-04-26T08:21:42Z</dcterms:modified>
</cp:coreProperties>
</file>